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2" r:id="rId3"/>
    <p:sldId id="261" r:id="rId4"/>
    <p:sldId id="258" r:id="rId5"/>
    <p:sldId id="267" r:id="rId6"/>
    <p:sldId id="274" r:id="rId7"/>
    <p:sldId id="259" r:id="rId8"/>
    <p:sldId id="275" r:id="rId9"/>
    <p:sldId id="277" r:id="rId10"/>
    <p:sldId id="278" r:id="rId11"/>
    <p:sldId id="279" r:id="rId12"/>
    <p:sldId id="281"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oth, Amy Victoria" initials="BAV" lastIdx="1" clrIdx="0">
    <p:extLst>
      <p:ext uri="{19B8F6BF-5375-455C-9EA6-DF929625EA0E}">
        <p15:presenceInfo xmlns:p15="http://schemas.microsoft.com/office/powerpoint/2012/main" userId="S::avb01@stran.ac.uk::c4805edd-a6de-4e95-9e87-55f236689b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9449"/>
  </p:normalViewPr>
  <p:slideViewPr>
    <p:cSldViewPr snapToGrid="0" snapToObjects="1">
      <p:cViewPr varScale="1">
        <p:scale>
          <a:sx n="58" d="100"/>
          <a:sy n="58" d="100"/>
        </p:scale>
        <p:origin x="208" y="1024"/>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E6C91-E8DA-A945-A192-B96C1378EA90}" type="datetimeFigureOut">
              <a:rPr lang="en-GB" smtClean="0"/>
              <a:t>10/03/2021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0C9BE-1985-F34B-8EC7-793D1AF110CA}" type="slidenum">
              <a:rPr lang="en-GB" smtClean="0"/>
              <a:t>‹#›</a:t>
            </a:fld>
            <a:endParaRPr lang="en-GB"/>
          </a:p>
        </p:txBody>
      </p:sp>
    </p:spTree>
    <p:extLst>
      <p:ext uri="{BB962C8B-B14F-4D97-AF65-F5344CB8AC3E}">
        <p14:creationId xmlns:p14="http://schemas.microsoft.com/office/powerpoint/2010/main" val="401775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1</a:t>
            </a:fld>
            <a:endParaRPr lang="en-GB"/>
          </a:p>
        </p:txBody>
      </p:sp>
    </p:spTree>
    <p:extLst>
      <p:ext uri="{BB962C8B-B14F-4D97-AF65-F5344CB8AC3E}">
        <p14:creationId xmlns:p14="http://schemas.microsoft.com/office/powerpoint/2010/main" val="390095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11</a:t>
            </a:fld>
            <a:endParaRPr lang="en-GB"/>
          </a:p>
        </p:txBody>
      </p:sp>
    </p:spTree>
    <p:extLst>
      <p:ext uri="{BB962C8B-B14F-4D97-AF65-F5344CB8AC3E}">
        <p14:creationId xmlns:p14="http://schemas.microsoft.com/office/powerpoint/2010/main" val="132283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12</a:t>
            </a:fld>
            <a:endParaRPr lang="en-GB"/>
          </a:p>
        </p:txBody>
      </p:sp>
    </p:spTree>
    <p:extLst>
      <p:ext uri="{BB962C8B-B14F-4D97-AF65-F5344CB8AC3E}">
        <p14:creationId xmlns:p14="http://schemas.microsoft.com/office/powerpoint/2010/main" val="242760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2</a:t>
            </a:fld>
            <a:endParaRPr lang="en-GB"/>
          </a:p>
        </p:txBody>
      </p:sp>
    </p:spTree>
    <p:extLst>
      <p:ext uri="{BB962C8B-B14F-4D97-AF65-F5344CB8AC3E}">
        <p14:creationId xmlns:p14="http://schemas.microsoft.com/office/powerpoint/2010/main" val="390039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3</a:t>
            </a:fld>
            <a:endParaRPr lang="en-GB"/>
          </a:p>
        </p:txBody>
      </p:sp>
    </p:spTree>
    <p:extLst>
      <p:ext uri="{BB962C8B-B14F-4D97-AF65-F5344CB8AC3E}">
        <p14:creationId xmlns:p14="http://schemas.microsoft.com/office/powerpoint/2010/main" val="188029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4</a:t>
            </a:fld>
            <a:endParaRPr lang="en-GB"/>
          </a:p>
        </p:txBody>
      </p:sp>
    </p:spTree>
    <p:extLst>
      <p:ext uri="{BB962C8B-B14F-4D97-AF65-F5344CB8AC3E}">
        <p14:creationId xmlns:p14="http://schemas.microsoft.com/office/powerpoint/2010/main" val="50404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5</a:t>
            </a:fld>
            <a:endParaRPr lang="en-GB"/>
          </a:p>
        </p:txBody>
      </p:sp>
    </p:spTree>
    <p:extLst>
      <p:ext uri="{BB962C8B-B14F-4D97-AF65-F5344CB8AC3E}">
        <p14:creationId xmlns:p14="http://schemas.microsoft.com/office/powerpoint/2010/main" val="45201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7</a:t>
            </a:fld>
            <a:endParaRPr lang="en-GB"/>
          </a:p>
        </p:txBody>
      </p:sp>
    </p:spTree>
    <p:extLst>
      <p:ext uri="{BB962C8B-B14F-4D97-AF65-F5344CB8AC3E}">
        <p14:creationId xmlns:p14="http://schemas.microsoft.com/office/powerpoint/2010/main" val="2792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8</a:t>
            </a:fld>
            <a:endParaRPr lang="en-GB"/>
          </a:p>
        </p:txBody>
      </p:sp>
    </p:spTree>
    <p:extLst>
      <p:ext uri="{BB962C8B-B14F-4D97-AF65-F5344CB8AC3E}">
        <p14:creationId xmlns:p14="http://schemas.microsoft.com/office/powerpoint/2010/main" val="336687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9</a:t>
            </a:fld>
            <a:endParaRPr lang="en-GB"/>
          </a:p>
        </p:txBody>
      </p:sp>
    </p:spTree>
    <p:extLst>
      <p:ext uri="{BB962C8B-B14F-4D97-AF65-F5344CB8AC3E}">
        <p14:creationId xmlns:p14="http://schemas.microsoft.com/office/powerpoint/2010/main" val="166577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0C9BE-1985-F34B-8EC7-793D1AF110CA}" type="slidenum">
              <a:rPr lang="en-GB" smtClean="0"/>
              <a:t>10</a:t>
            </a:fld>
            <a:endParaRPr lang="en-GB"/>
          </a:p>
        </p:txBody>
      </p:sp>
    </p:spTree>
    <p:extLst>
      <p:ext uri="{BB962C8B-B14F-4D97-AF65-F5344CB8AC3E}">
        <p14:creationId xmlns:p14="http://schemas.microsoft.com/office/powerpoint/2010/main" val="107951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6F52-BBD7-2845-A637-0984DA5C5B8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BE2E914-A2B4-A148-AA39-CE7A0BE8A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2CAE880-DA1D-0E4E-9A2E-DE0439707446}"/>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5" name="Footer Placeholder 4">
            <a:extLst>
              <a:ext uri="{FF2B5EF4-FFF2-40B4-BE49-F238E27FC236}">
                <a16:creationId xmlns:a16="http://schemas.microsoft.com/office/drawing/2014/main" id="{B8ABE849-0695-934A-96A3-EA7D5DDD9E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D501B0-8762-1E40-9E42-04C33E893CE9}"/>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72995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DDD-8DF8-3E47-B117-0893B285484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A3AD773-141C-F94D-9424-550CEEC9424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BE8C61C-9321-A44D-9E7F-56AD7659D529}"/>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5" name="Footer Placeholder 4">
            <a:extLst>
              <a:ext uri="{FF2B5EF4-FFF2-40B4-BE49-F238E27FC236}">
                <a16:creationId xmlns:a16="http://schemas.microsoft.com/office/drawing/2014/main" id="{4FD4F153-9351-6A40-A978-330C590EC0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E4414D-DD2F-C845-9F5E-C3F8D7F623BB}"/>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229640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0DC2A4-9C0A-5E46-912C-88150C1F399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637F47E-CF00-F34F-9F18-03250ABC04F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9167B95-3478-D541-8E3E-0E9CB778FF7F}"/>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5" name="Footer Placeholder 4">
            <a:extLst>
              <a:ext uri="{FF2B5EF4-FFF2-40B4-BE49-F238E27FC236}">
                <a16:creationId xmlns:a16="http://schemas.microsoft.com/office/drawing/2014/main" id="{827956E1-A83F-4D49-BDBF-712CC0E6B5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45974-DEDF-2546-807D-2CFEB9348CFF}"/>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181390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4C1C-FAA8-2E43-BC9D-90BF1DA6BE6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C64921-1045-BD4E-ACF3-80A37BFE3A7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2C73EAA-5787-7B44-9976-B255F1165437}"/>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5" name="Footer Placeholder 4">
            <a:extLst>
              <a:ext uri="{FF2B5EF4-FFF2-40B4-BE49-F238E27FC236}">
                <a16:creationId xmlns:a16="http://schemas.microsoft.com/office/drawing/2014/main" id="{722AB0B3-0335-B646-ADD3-08CD4D7B3A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F44584-1CC2-7746-B83A-112472F47BD3}"/>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232222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FA8D-3774-8245-8C2D-224A6196AC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1B96679-3C6B-524B-874E-AF1637472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12A0E9-2142-774C-900E-FE1867B57176}"/>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5" name="Footer Placeholder 4">
            <a:extLst>
              <a:ext uri="{FF2B5EF4-FFF2-40B4-BE49-F238E27FC236}">
                <a16:creationId xmlns:a16="http://schemas.microsoft.com/office/drawing/2014/main" id="{2132386E-AFED-684A-A2F2-80AF1775EB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8040AF-3BDD-9D42-A7F1-DBE11B67D739}"/>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306402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3185-8DB5-6D42-8775-177CC95D15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901A554-9B78-3244-998A-8D5F24305D9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5C7A64F-C088-CE47-B3F3-6C9FE13DB2F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2989B0A-5679-8140-8F6D-EA9CC8CA4910}"/>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6" name="Footer Placeholder 5">
            <a:extLst>
              <a:ext uri="{FF2B5EF4-FFF2-40B4-BE49-F238E27FC236}">
                <a16:creationId xmlns:a16="http://schemas.microsoft.com/office/drawing/2014/main" id="{1D0D4C24-42B3-384C-B7AB-4FF6C93837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A6E3A8-06FB-2A4E-88D6-81C7D5EE4147}"/>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241486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96B4-9533-3044-B558-A7041CAB197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2D5A33D-D5D0-B64D-8496-A5B57B715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BB3CB8-3D75-1643-863B-C76446764B1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EBEF934-0712-7B4B-A5CC-B97362F02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314013-E6F3-6142-81F8-58FE70B679B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404524-E2C2-314F-A513-54463174603A}"/>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8" name="Footer Placeholder 7">
            <a:extLst>
              <a:ext uri="{FF2B5EF4-FFF2-40B4-BE49-F238E27FC236}">
                <a16:creationId xmlns:a16="http://schemas.microsoft.com/office/drawing/2014/main" id="{5A0186D1-5CAC-894A-B283-A7841EDF21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0BD2C1-0B84-8C4F-9D48-9AE43B6A57F0}"/>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100614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521F-7AB5-D740-BC52-ACBA4A63900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152154F-FF1F-A047-99A0-B0E517CB16E6}"/>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4" name="Footer Placeholder 3">
            <a:extLst>
              <a:ext uri="{FF2B5EF4-FFF2-40B4-BE49-F238E27FC236}">
                <a16:creationId xmlns:a16="http://schemas.microsoft.com/office/drawing/2014/main" id="{ABE46112-2A1B-A649-9046-A20AD3B6CE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913864-D959-924F-B50A-CC4D74FD13C6}"/>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233331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50DADA-0835-494C-B36A-B089DBF7B2D6}"/>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3" name="Footer Placeholder 2">
            <a:extLst>
              <a:ext uri="{FF2B5EF4-FFF2-40B4-BE49-F238E27FC236}">
                <a16:creationId xmlns:a16="http://schemas.microsoft.com/office/drawing/2014/main" id="{044DCE07-7C18-874A-AD73-375E5EEDA3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E3D1E1-B0E8-7F4B-8C35-6A3A120D9F0F}"/>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183192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D48A-86A5-2E4D-9722-8495885A5D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5415CFD-EADF-9145-9C28-4650732F6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3D92D9D-4DA1-364F-9CAD-BF8E8323F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05EC27-8251-244D-8CA2-6DAE46C5F740}"/>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6" name="Footer Placeholder 5">
            <a:extLst>
              <a:ext uri="{FF2B5EF4-FFF2-40B4-BE49-F238E27FC236}">
                <a16:creationId xmlns:a16="http://schemas.microsoft.com/office/drawing/2014/main" id="{0DF26623-AE58-E240-9B38-C4F768893B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76033B-0BEB-3742-8EB9-EFA64023CDB3}"/>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173490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D11D-7FF1-5D4E-9C82-E9074B704E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963AEA-F41E-BE44-A5D8-FFD9BDF7B8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952961-14DA-C74A-823A-090B5F435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26D9A4-91F3-9544-B0F6-A84B7FFC0535}"/>
              </a:ext>
            </a:extLst>
          </p:cNvPr>
          <p:cNvSpPr>
            <a:spLocks noGrp="1"/>
          </p:cNvSpPr>
          <p:nvPr>
            <p:ph type="dt" sz="half" idx="10"/>
          </p:nvPr>
        </p:nvSpPr>
        <p:spPr/>
        <p:txBody>
          <a:bodyPr/>
          <a:lstStyle/>
          <a:p>
            <a:fld id="{DA951647-9239-DF49-B1FE-3DA8D856A001}" type="datetimeFigureOut">
              <a:rPr lang="en-GB" smtClean="0"/>
              <a:t>10/03/2021</a:t>
            </a:fld>
            <a:endParaRPr lang="en-GB"/>
          </a:p>
        </p:txBody>
      </p:sp>
      <p:sp>
        <p:nvSpPr>
          <p:cNvPr id="6" name="Footer Placeholder 5">
            <a:extLst>
              <a:ext uri="{FF2B5EF4-FFF2-40B4-BE49-F238E27FC236}">
                <a16:creationId xmlns:a16="http://schemas.microsoft.com/office/drawing/2014/main" id="{6798414F-EB81-7448-ADC2-5EC0FBA41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EB243-DAD6-CF4E-808B-E925E46600DF}"/>
              </a:ext>
            </a:extLst>
          </p:cNvPr>
          <p:cNvSpPr>
            <a:spLocks noGrp="1"/>
          </p:cNvSpPr>
          <p:nvPr>
            <p:ph type="sldNum" sz="quarter" idx="12"/>
          </p:nvPr>
        </p:nvSpPr>
        <p:spPr/>
        <p:txBody>
          <a:bodyPr/>
          <a:lstStyle/>
          <a:p>
            <a:fld id="{18357F4E-D2EE-9842-9480-F7C5EACA8A5C}" type="slidenum">
              <a:rPr lang="en-GB" smtClean="0"/>
              <a:t>‹#›</a:t>
            </a:fld>
            <a:endParaRPr lang="en-GB"/>
          </a:p>
        </p:txBody>
      </p:sp>
    </p:spTree>
    <p:extLst>
      <p:ext uri="{BB962C8B-B14F-4D97-AF65-F5344CB8AC3E}">
        <p14:creationId xmlns:p14="http://schemas.microsoft.com/office/powerpoint/2010/main" val="74330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DBFD2-341A-CD41-8571-EB85AE5B0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E972F93-22D1-2547-89A2-25BFE110F9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95DC04-8767-F547-99C3-3D9031CED8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51647-9239-DF49-B1FE-3DA8D856A001}" type="datetimeFigureOut">
              <a:rPr lang="en-GB" smtClean="0"/>
              <a:t>10/03/2021</a:t>
            </a:fld>
            <a:endParaRPr lang="en-GB"/>
          </a:p>
        </p:txBody>
      </p:sp>
      <p:sp>
        <p:nvSpPr>
          <p:cNvPr id="5" name="Footer Placeholder 4">
            <a:extLst>
              <a:ext uri="{FF2B5EF4-FFF2-40B4-BE49-F238E27FC236}">
                <a16:creationId xmlns:a16="http://schemas.microsoft.com/office/drawing/2014/main" id="{1C6E2CF4-A157-934B-829C-2354E4E275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902059-CD9B-094D-9DD2-064F6BFD0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57F4E-D2EE-9842-9480-F7C5EACA8A5C}" type="slidenum">
              <a:rPr lang="en-GB" smtClean="0"/>
              <a:t>‹#›</a:t>
            </a:fld>
            <a:endParaRPr lang="en-GB"/>
          </a:p>
        </p:txBody>
      </p:sp>
    </p:spTree>
    <p:extLst>
      <p:ext uri="{BB962C8B-B14F-4D97-AF65-F5344CB8AC3E}">
        <p14:creationId xmlns:p14="http://schemas.microsoft.com/office/powerpoint/2010/main" val="2310222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emf"/><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AD899EE-BC65-4F47-9434-ADC218DD10BD}"/>
              </a:ext>
            </a:extLst>
          </p:cNvPr>
          <p:cNvSpPr/>
          <p:nvPr/>
        </p:nvSpPr>
        <p:spPr>
          <a:xfrm>
            <a:off x="601511" y="3388796"/>
            <a:ext cx="8047820" cy="2349579"/>
          </a:xfrm>
          <a:prstGeom prst="roundRect">
            <a:avLst/>
          </a:prstGeom>
          <a:solidFill>
            <a:schemeClr val="bg1"/>
          </a:solidFill>
        </p:spPr>
        <p:txBody>
          <a:bodyPr wrap="none" lIns="91440" tIns="45720" rIns="91440" bIns="45720">
            <a:spAutoFit/>
          </a:bodyPr>
          <a:lstStyle/>
          <a:p>
            <a:pPr algn="ctr"/>
            <a:r>
              <a:rPr lang="en-US" sz="6600" b="1" dirty="0">
                <a:ln w="0"/>
                <a:effectLst>
                  <a:outerShdw blurRad="38100" dist="19050" dir="2700000" algn="tl" rotWithShape="0">
                    <a:schemeClr val="dk1">
                      <a:alpha val="40000"/>
                    </a:schemeClr>
                  </a:outerShdw>
                </a:effectLst>
                <a:latin typeface="ABeeZee" panose="02000000000000000000" pitchFamily="2" charset="0"/>
              </a:rPr>
              <a:t>Money</a:t>
            </a:r>
          </a:p>
          <a:p>
            <a:pPr algn="ctr"/>
            <a:r>
              <a:rPr lang="en-US" sz="6600" dirty="0">
                <a:ln w="0"/>
                <a:effectLst>
                  <a:outerShdw blurRad="38100" dist="19050" dir="2700000" algn="tl" rotWithShape="0">
                    <a:schemeClr val="dk1">
                      <a:alpha val="40000"/>
                    </a:schemeClr>
                  </a:outerShdw>
                </a:effectLst>
                <a:latin typeface="ABeeZee" panose="02000000000000000000" pitchFamily="2" charset="0"/>
              </a:rPr>
              <a:t>A guide for Parents</a:t>
            </a:r>
          </a:p>
        </p:txBody>
      </p:sp>
      <p:pic>
        <p:nvPicPr>
          <p:cNvPr id="6" name="Picture 5" descr="Plain Piggy Bank Worksheet / Worksheet - plain, piggy, bank, money, display, poster">
            <a:extLst>
              <a:ext uri="{FF2B5EF4-FFF2-40B4-BE49-F238E27FC236}">
                <a16:creationId xmlns:a16="http://schemas.microsoft.com/office/drawing/2014/main" id="{B09388E2-67D2-5345-A933-6FEBE970888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41" b="89841" l="6825" r="90000">
                        <a14:foregroundMark x1="10794" y1="40317" x2="6825" y2="62540"/>
                      </a14:backgroundRemoval>
                    </a14:imgEffect>
                  </a14:imgLayer>
                </a14:imgProps>
              </a:ext>
              <a:ext uri="{28A0092B-C50C-407E-A947-70E740481C1C}">
                <a14:useLocalDpi xmlns:a14="http://schemas.microsoft.com/office/drawing/2010/main" val="0"/>
              </a:ext>
            </a:extLst>
          </a:blip>
          <a:srcRect l="3032" t="18534" r="51095" b="16988"/>
          <a:stretch/>
        </p:blipFill>
        <p:spPr bwMode="auto">
          <a:xfrm rot="1194056">
            <a:off x="6573272" y="789923"/>
            <a:ext cx="5296172" cy="37333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224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9D65887-1261-EE4F-BFF4-DE5C91BF6356}"/>
              </a:ext>
            </a:extLst>
          </p:cNvPr>
          <p:cNvSpPr/>
          <p:nvPr/>
        </p:nvSpPr>
        <p:spPr>
          <a:xfrm>
            <a:off x="666750" y="400050"/>
            <a:ext cx="10687049" cy="60579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41997ED6-D695-F142-8A69-7FF795A88C9A}"/>
              </a:ext>
            </a:extLst>
          </p:cNvPr>
          <p:cNvSpPr>
            <a:spLocks noGrp="1"/>
          </p:cNvSpPr>
          <p:nvPr>
            <p:ph type="title"/>
          </p:nvPr>
        </p:nvSpPr>
        <p:spPr>
          <a:xfrm>
            <a:off x="999664" y="1673732"/>
            <a:ext cx="4836834" cy="3980088"/>
          </a:xfrm>
        </p:spPr>
        <p:txBody>
          <a:bodyPr>
            <a:noAutofit/>
          </a:bodyPr>
          <a:lstStyle/>
          <a:p>
            <a:r>
              <a:rPr lang="en-GB" sz="2400" b="1" dirty="0">
                <a:latin typeface="ABeeZee" panose="02000000000000000000" pitchFamily="2" charset="0"/>
              </a:rPr>
              <a:t>Shopkeeper - </a:t>
            </a:r>
            <a:br>
              <a:rPr lang="en-GB" sz="2400" b="1" dirty="0">
                <a:latin typeface="ABeeZee" panose="02000000000000000000" pitchFamily="2" charset="0"/>
              </a:rPr>
            </a:br>
            <a:r>
              <a:rPr lang="en-GB" sz="2400" dirty="0">
                <a:latin typeface="ABeeZee" panose="02000000000000000000" pitchFamily="2" charset="0"/>
              </a:rPr>
              <a:t>Set up a pretend shop using items in your home. Use the various price tags provided.</a:t>
            </a:r>
            <a:br>
              <a:rPr lang="en-GB" sz="2400" dirty="0">
                <a:latin typeface="ABeeZee" panose="02000000000000000000" pitchFamily="2" charset="0"/>
              </a:rPr>
            </a:br>
            <a:br>
              <a:rPr lang="en-GB" sz="2400" dirty="0">
                <a:latin typeface="ABeeZee" panose="02000000000000000000" pitchFamily="2" charset="0"/>
              </a:rPr>
            </a:br>
            <a:r>
              <a:rPr lang="en-GB" sz="2400" dirty="0">
                <a:latin typeface="ABeeZee" panose="02000000000000000000" pitchFamily="2" charset="0"/>
              </a:rPr>
              <a:t>Give your child a selection of coins to purchase the item of their choice. </a:t>
            </a:r>
            <a:br>
              <a:rPr lang="en-GB" sz="2400" dirty="0">
                <a:latin typeface="ABeeZee" panose="02000000000000000000" pitchFamily="2" charset="0"/>
              </a:rPr>
            </a:br>
            <a:br>
              <a:rPr lang="en-GB" sz="2400" dirty="0">
                <a:latin typeface="ABeeZee" panose="02000000000000000000" pitchFamily="2" charset="0"/>
              </a:rPr>
            </a:br>
            <a:r>
              <a:rPr lang="en-GB" sz="2400" dirty="0">
                <a:latin typeface="ABeeZee" panose="02000000000000000000" pitchFamily="2" charset="0"/>
              </a:rPr>
              <a:t>Have your child give you the correct coins to pay for the item.</a:t>
            </a:r>
            <a:br>
              <a:rPr lang="en-GB" sz="2400" dirty="0">
                <a:latin typeface="ABeeZee" panose="02000000000000000000" pitchFamily="2" charset="0"/>
              </a:rPr>
            </a:br>
            <a:r>
              <a:rPr lang="en-GB" sz="2400" dirty="0">
                <a:latin typeface="ABeeZee" panose="02000000000000000000" pitchFamily="2" charset="0"/>
              </a:rPr>
              <a:t>If your child is the shopkeeper make occasional mistakes and allow them to check if you have given the correct amount. </a:t>
            </a:r>
            <a:br>
              <a:rPr lang="en-GB" sz="2400" dirty="0">
                <a:latin typeface="ABeeZee" panose="02000000000000000000" pitchFamily="2" charset="0"/>
              </a:rPr>
            </a:br>
            <a:endParaRPr lang="en-GB" sz="2400" dirty="0">
              <a:latin typeface="ABeeZee" panose="02000000000000000000" pitchFamily="2" charset="0"/>
            </a:endParaRPr>
          </a:p>
        </p:txBody>
      </p:sp>
      <p:sp>
        <p:nvSpPr>
          <p:cNvPr id="6" name="Rectangle 5">
            <a:extLst>
              <a:ext uri="{FF2B5EF4-FFF2-40B4-BE49-F238E27FC236}">
                <a16:creationId xmlns:a16="http://schemas.microsoft.com/office/drawing/2014/main" id="{68295350-1B4E-8343-A832-544AE3E1B3F1}"/>
              </a:ext>
            </a:extLst>
          </p:cNvPr>
          <p:cNvSpPr/>
          <p:nvPr/>
        </p:nvSpPr>
        <p:spPr>
          <a:xfrm>
            <a:off x="1228725" y="4599066"/>
            <a:ext cx="6096000" cy="369332"/>
          </a:xfrm>
          <a:prstGeom prst="rect">
            <a:avLst/>
          </a:prstGeom>
        </p:spPr>
        <p:txBody>
          <a:bodyPr>
            <a:spAutoFit/>
          </a:bodyPr>
          <a:lstStyle/>
          <a:p>
            <a:endParaRPr lang="en-GB" dirty="0"/>
          </a:p>
        </p:txBody>
      </p:sp>
      <p:pic>
        <p:nvPicPr>
          <p:cNvPr id="4" name="Picture 3">
            <a:extLst>
              <a:ext uri="{FF2B5EF4-FFF2-40B4-BE49-F238E27FC236}">
                <a16:creationId xmlns:a16="http://schemas.microsoft.com/office/drawing/2014/main" id="{8D2291CB-9966-534A-8221-F96B6C58CA30}"/>
              </a:ext>
            </a:extLst>
          </p:cNvPr>
          <p:cNvPicPr>
            <a:picLocks noChangeAspect="1"/>
          </p:cNvPicPr>
          <p:nvPr/>
        </p:nvPicPr>
        <p:blipFill>
          <a:blip r:embed="rId4"/>
          <a:stretch>
            <a:fillRect/>
          </a:stretch>
        </p:blipFill>
        <p:spPr>
          <a:xfrm rot="529428">
            <a:off x="6384290" y="517713"/>
            <a:ext cx="4072467" cy="2819400"/>
          </a:xfrm>
          <a:prstGeom prst="rect">
            <a:avLst/>
          </a:prstGeom>
        </p:spPr>
      </p:pic>
      <p:sp>
        <p:nvSpPr>
          <p:cNvPr id="5" name="Rounded Rectangle 4">
            <a:extLst>
              <a:ext uri="{FF2B5EF4-FFF2-40B4-BE49-F238E27FC236}">
                <a16:creationId xmlns:a16="http://schemas.microsoft.com/office/drawing/2014/main" id="{C95AF02C-6ED1-DB41-A830-435B4257D0FC}"/>
              </a:ext>
            </a:extLst>
          </p:cNvPr>
          <p:cNvSpPr/>
          <p:nvPr/>
        </p:nvSpPr>
        <p:spPr>
          <a:xfrm>
            <a:off x="5836498" y="3429000"/>
            <a:ext cx="5182062" cy="2810022"/>
          </a:xfrm>
          <a:prstGeom prst="roundRect">
            <a:avLst/>
          </a:prstGeom>
          <a:solidFill>
            <a:srgbClr val="FFC1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BeeZee" panose="02000000000000000000" pitchFamily="2" charset="0"/>
              </a:rPr>
              <a:t>Extra challenge:</a:t>
            </a:r>
          </a:p>
          <a:p>
            <a:pPr marL="285750" indent="-285750">
              <a:buFontTx/>
              <a:buChar char="-"/>
            </a:pPr>
            <a:r>
              <a:rPr lang="en-GB" dirty="0">
                <a:solidFill>
                  <a:schemeClr val="tx1"/>
                </a:solidFill>
                <a:latin typeface="ABeeZee" panose="02000000000000000000" pitchFamily="2" charset="0"/>
              </a:rPr>
              <a:t>Buy more than one item</a:t>
            </a:r>
          </a:p>
          <a:p>
            <a:pPr marL="285750" indent="-285750">
              <a:buFontTx/>
              <a:buChar char="-"/>
            </a:pPr>
            <a:r>
              <a:rPr lang="en-GB" dirty="0">
                <a:solidFill>
                  <a:schemeClr val="tx1"/>
                </a:solidFill>
                <a:latin typeface="ABeeZee" panose="02000000000000000000" pitchFamily="2" charset="0"/>
              </a:rPr>
              <a:t>Increase the price tags</a:t>
            </a:r>
          </a:p>
          <a:p>
            <a:pPr marL="285750" indent="-285750">
              <a:buFontTx/>
              <a:buChar char="-"/>
            </a:pPr>
            <a:r>
              <a:rPr lang="en-GB" dirty="0">
                <a:solidFill>
                  <a:schemeClr val="tx1"/>
                </a:solidFill>
                <a:latin typeface="ABeeZee" panose="02000000000000000000" pitchFamily="2" charset="0"/>
              </a:rPr>
              <a:t>Most and fewest:</a:t>
            </a:r>
            <a:r>
              <a:rPr lang="en-GB" dirty="0">
                <a:solidFill>
                  <a:srgbClr val="111A21"/>
                </a:solidFill>
                <a:latin typeface="ABeeZee" panose="02000000000000000000" pitchFamily="2" charset="0"/>
              </a:rPr>
              <a:t> Figure out how to make the amount with the most number of coins and the fewest number of coins</a:t>
            </a:r>
          </a:p>
          <a:p>
            <a:pPr marL="285750" indent="-285750">
              <a:buFontTx/>
              <a:buChar char="-"/>
            </a:pPr>
            <a:r>
              <a:rPr lang="en-GB" dirty="0">
                <a:solidFill>
                  <a:srgbClr val="111A21"/>
                </a:solidFill>
                <a:latin typeface="ABeeZee" panose="02000000000000000000" pitchFamily="2" charset="0"/>
              </a:rPr>
              <a:t>Allow your child to give change (using the counting on approach)</a:t>
            </a:r>
            <a:endParaRPr lang="en-GB" dirty="0">
              <a:solidFill>
                <a:schemeClr val="tx1"/>
              </a:solidFill>
              <a:latin typeface="ABeeZee" panose="02000000000000000000" pitchFamily="2" charset="0"/>
            </a:endParaRPr>
          </a:p>
        </p:txBody>
      </p:sp>
    </p:spTree>
    <p:extLst>
      <p:ext uri="{BB962C8B-B14F-4D97-AF65-F5344CB8AC3E}">
        <p14:creationId xmlns:p14="http://schemas.microsoft.com/office/powerpoint/2010/main" val="15876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9D65887-1261-EE4F-BFF4-DE5C91BF6356}"/>
              </a:ext>
            </a:extLst>
          </p:cNvPr>
          <p:cNvSpPr/>
          <p:nvPr/>
        </p:nvSpPr>
        <p:spPr>
          <a:xfrm>
            <a:off x="666750" y="400050"/>
            <a:ext cx="10687049" cy="60579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41997ED6-D695-F142-8A69-7FF795A88C9A}"/>
              </a:ext>
            </a:extLst>
          </p:cNvPr>
          <p:cNvSpPr>
            <a:spLocks noGrp="1"/>
          </p:cNvSpPr>
          <p:nvPr>
            <p:ph type="title"/>
          </p:nvPr>
        </p:nvSpPr>
        <p:spPr>
          <a:xfrm>
            <a:off x="1070716" y="1159852"/>
            <a:ext cx="6095999" cy="3587783"/>
          </a:xfrm>
        </p:spPr>
        <p:txBody>
          <a:bodyPr>
            <a:noAutofit/>
          </a:bodyPr>
          <a:lstStyle/>
          <a:p>
            <a:r>
              <a:rPr lang="en-GB" sz="2400" b="1" dirty="0">
                <a:latin typeface="ABeeZee" panose="02000000000000000000" pitchFamily="2" charset="0"/>
              </a:rPr>
              <a:t>Bank teller - </a:t>
            </a:r>
            <a:br>
              <a:rPr lang="en-GB" sz="2400" dirty="0">
                <a:latin typeface="ABeeZee" panose="02000000000000000000" pitchFamily="2" charset="0"/>
              </a:rPr>
            </a:br>
            <a:r>
              <a:rPr lang="en-GB" sz="2400" dirty="0">
                <a:latin typeface="ABeeZee" panose="02000000000000000000" pitchFamily="2" charset="0"/>
              </a:rPr>
              <a:t>Set up a pretend bank in your home with a toy computer/laptop and a selection of coins. </a:t>
            </a:r>
            <a:br>
              <a:rPr lang="en-GB" sz="2400" dirty="0">
                <a:latin typeface="ABeeZee" panose="02000000000000000000" pitchFamily="2" charset="0"/>
              </a:rPr>
            </a:br>
            <a:br>
              <a:rPr lang="en-GB" sz="2400" dirty="0">
                <a:latin typeface="ABeeZee" panose="02000000000000000000" pitchFamily="2" charset="0"/>
              </a:rPr>
            </a:br>
            <a:r>
              <a:rPr lang="en-GB" sz="2400" dirty="0">
                <a:latin typeface="ABeeZee" panose="02000000000000000000" pitchFamily="2" charset="0"/>
              </a:rPr>
              <a:t>Make out pretend cheques. Let your child be the bank teller and tell them you are there to cash your cheque. Allow them pick out the correct coins to give. </a:t>
            </a:r>
          </a:p>
        </p:txBody>
      </p:sp>
      <p:sp>
        <p:nvSpPr>
          <p:cNvPr id="6" name="Rectangle 5">
            <a:extLst>
              <a:ext uri="{FF2B5EF4-FFF2-40B4-BE49-F238E27FC236}">
                <a16:creationId xmlns:a16="http://schemas.microsoft.com/office/drawing/2014/main" id="{68295350-1B4E-8343-A832-544AE3E1B3F1}"/>
              </a:ext>
            </a:extLst>
          </p:cNvPr>
          <p:cNvSpPr/>
          <p:nvPr/>
        </p:nvSpPr>
        <p:spPr>
          <a:xfrm>
            <a:off x="1228725" y="4599066"/>
            <a:ext cx="6096000" cy="369332"/>
          </a:xfrm>
          <a:prstGeom prst="rect">
            <a:avLst/>
          </a:prstGeom>
        </p:spPr>
        <p:txBody>
          <a:bodyPr>
            <a:spAutoFit/>
          </a:bodyPr>
          <a:lstStyle/>
          <a:p>
            <a:endParaRPr lang="en-GB" dirty="0"/>
          </a:p>
        </p:txBody>
      </p:sp>
      <p:pic>
        <p:nvPicPr>
          <p:cNvPr id="7" name="Picture 6">
            <a:extLst>
              <a:ext uri="{FF2B5EF4-FFF2-40B4-BE49-F238E27FC236}">
                <a16:creationId xmlns:a16="http://schemas.microsoft.com/office/drawing/2014/main" id="{7513721F-120A-3E47-A31C-AF0767521A59}"/>
              </a:ext>
            </a:extLst>
          </p:cNvPr>
          <p:cNvPicPr>
            <a:picLocks noChangeAspect="1"/>
          </p:cNvPicPr>
          <p:nvPr/>
        </p:nvPicPr>
        <p:blipFill>
          <a:blip r:embed="rId4"/>
          <a:stretch>
            <a:fillRect/>
          </a:stretch>
        </p:blipFill>
        <p:spPr>
          <a:xfrm rot="5835728">
            <a:off x="6255483" y="1531711"/>
            <a:ext cx="5481059" cy="3794579"/>
          </a:xfrm>
          <a:prstGeom prst="rect">
            <a:avLst/>
          </a:prstGeom>
        </p:spPr>
      </p:pic>
      <p:sp>
        <p:nvSpPr>
          <p:cNvPr id="5" name="Rounded Rectangle 4">
            <a:extLst>
              <a:ext uri="{FF2B5EF4-FFF2-40B4-BE49-F238E27FC236}">
                <a16:creationId xmlns:a16="http://schemas.microsoft.com/office/drawing/2014/main" id="{C95AF02C-6ED1-DB41-A830-435B4257D0FC}"/>
              </a:ext>
            </a:extLst>
          </p:cNvPr>
          <p:cNvSpPr/>
          <p:nvPr/>
        </p:nvSpPr>
        <p:spPr>
          <a:xfrm>
            <a:off x="1948031" y="4794284"/>
            <a:ext cx="5182062" cy="1361743"/>
          </a:xfrm>
          <a:prstGeom prst="roundRect">
            <a:avLst/>
          </a:prstGeom>
          <a:solidFill>
            <a:srgbClr val="FFC1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BeeZee" panose="02000000000000000000" pitchFamily="2" charset="0"/>
              </a:rPr>
              <a:t>Extra challenge:</a:t>
            </a:r>
          </a:p>
          <a:p>
            <a:pPr marL="285750" indent="-285750">
              <a:buFontTx/>
              <a:buChar char="-"/>
            </a:pPr>
            <a:r>
              <a:rPr lang="en-GB" dirty="0">
                <a:solidFill>
                  <a:schemeClr val="tx1"/>
                </a:solidFill>
                <a:latin typeface="ABeeZee" panose="02000000000000000000" pitchFamily="2" charset="0"/>
              </a:rPr>
              <a:t>Increase the amounts of the cheques</a:t>
            </a:r>
          </a:p>
          <a:p>
            <a:pPr marL="285750" indent="-285750">
              <a:buFontTx/>
              <a:buChar char="-"/>
            </a:pPr>
            <a:r>
              <a:rPr lang="en-GB" dirty="0">
                <a:solidFill>
                  <a:schemeClr val="tx1"/>
                </a:solidFill>
                <a:latin typeface="ABeeZee" panose="02000000000000000000" pitchFamily="2" charset="0"/>
              </a:rPr>
              <a:t>Cash multiple cheques at a time</a:t>
            </a:r>
          </a:p>
        </p:txBody>
      </p:sp>
      <p:pic>
        <p:nvPicPr>
          <p:cNvPr id="12" name="Picture 11" descr="Plain Piggy Bank Worksheet / Worksheet - plain, piggy, bank, money, display, poster">
            <a:extLst>
              <a:ext uri="{FF2B5EF4-FFF2-40B4-BE49-F238E27FC236}">
                <a16:creationId xmlns:a16="http://schemas.microsoft.com/office/drawing/2014/main" id="{D762405F-5234-9440-B99F-02B23A4B328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41" b="89841" l="6825" r="90000">
                        <a14:foregroundMark x1="10794" y1="40317" x2="6825" y2="62540"/>
                      </a14:backgroundRemoval>
                    </a14:imgEffect>
                  </a14:imgLayer>
                </a14:imgProps>
              </a:ext>
              <a:ext uri="{28A0092B-C50C-407E-A947-70E740481C1C}">
                <a14:useLocalDpi xmlns:a14="http://schemas.microsoft.com/office/drawing/2010/main" val="0"/>
              </a:ext>
            </a:extLst>
          </a:blip>
          <a:srcRect l="3032" t="18534" r="51095" b="16988"/>
          <a:stretch/>
        </p:blipFill>
        <p:spPr bwMode="auto">
          <a:xfrm rot="747643">
            <a:off x="4982951" y="219457"/>
            <a:ext cx="2051885" cy="1446408"/>
          </a:xfrm>
          <a:prstGeom prst="rect">
            <a:avLst/>
          </a:prstGeom>
          <a:noFill/>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3243E820-5536-344D-9E4C-700BE1C37556}"/>
              </a:ext>
            </a:extLst>
          </p:cNvPr>
          <p:cNvSpPr/>
          <p:nvPr/>
        </p:nvSpPr>
        <p:spPr>
          <a:xfrm>
            <a:off x="5683885" y="828188"/>
            <a:ext cx="1188146" cy="307777"/>
          </a:xfrm>
          <a:prstGeom prst="rect">
            <a:avLst/>
          </a:prstGeom>
        </p:spPr>
        <p:txBody>
          <a:bodyPr wrap="none">
            <a:spAutoFit/>
          </a:bodyPr>
          <a:lstStyle/>
          <a:p>
            <a:r>
              <a:rPr lang="en-GB" sz="1400" dirty="0">
                <a:latin typeface="ABeeZee" panose="02000000000000000000" pitchFamily="2" charset="0"/>
              </a:rPr>
              <a:t>Key Stage 1</a:t>
            </a:r>
          </a:p>
        </p:txBody>
      </p:sp>
    </p:spTree>
    <p:extLst>
      <p:ext uri="{BB962C8B-B14F-4D97-AF65-F5344CB8AC3E}">
        <p14:creationId xmlns:p14="http://schemas.microsoft.com/office/powerpoint/2010/main" val="188051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46522" pathEditMode="relative" ptsTypes="AA">
                                      <p:cBhvr>
                                        <p:cTn id="6" dur="30000" fill="hold"/>
                                        <p:tgtEl>
                                          <p:spTgt spid="7"/>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7"/>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46522 L 0 0" pathEditMode="relative" ptsTypes="AA">
                                      <p:cBhvr>
                                        <p:cTn id="11" dur="30000" fill="hold"/>
                                        <p:tgtEl>
                                          <p:spTgt spid="7"/>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7"/>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9D65887-1261-EE4F-BFF4-DE5C91BF6356}"/>
              </a:ext>
            </a:extLst>
          </p:cNvPr>
          <p:cNvSpPr/>
          <p:nvPr/>
        </p:nvSpPr>
        <p:spPr>
          <a:xfrm>
            <a:off x="666750" y="400050"/>
            <a:ext cx="10687049" cy="60579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41997ED6-D695-F142-8A69-7FF795A88C9A}"/>
              </a:ext>
            </a:extLst>
          </p:cNvPr>
          <p:cNvSpPr>
            <a:spLocks noGrp="1"/>
          </p:cNvSpPr>
          <p:nvPr>
            <p:ph type="title"/>
          </p:nvPr>
        </p:nvSpPr>
        <p:spPr>
          <a:xfrm>
            <a:off x="956551" y="2034793"/>
            <a:ext cx="6095999" cy="4103369"/>
          </a:xfrm>
        </p:spPr>
        <p:txBody>
          <a:bodyPr>
            <a:noAutofit/>
          </a:bodyPr>
          <a:lstStyle/>
          <a:p>
            <a:r>
              <a:rPr lang="en-GB" sz="2400" b="1" dirty="0">
                <a:latin typeface="ABeeZee" panose="02000000000000000000" pitchFamily="2" charset="0"/>
              </a:rPr>
              <a:t>Bank teller - </a:t>
            </a:r>
            <a:br>
              <a:rPr lang="en-GB" sz="2400" dirty="0">
                <a:latin typeface="ABeeZee" panose="02000000000000000000" pitchFamily="2" charset="0"/>
              </a:rPr>
            </a:br>
            <a:r>
              <a:rPr lang="en-GB" sz="2400" dirty="0">
                <a:latin typeface="ABeeZee" panose="02000000000000000000" pitchFamily="2" charset="0"/>
              </a:rPr>
              <a:t>Set up a pretend bank in your home with a toy computer/laptop and a selection of coins. </a:t>
            </a:r>
            <a:br>
              <a:rPr lang="en-GB" sz="2400" dirty="0">
                <a:latin typeface="ABeeZee" panose="02000000000000000000" pitchFamily="2" charset="0"/>
              </a:rPr>
            </a:br>
            <a:br>
              <a:rPr lang="en-GB" sz="2400" dirty="0">
                <a:latin typeface="ABeeZee" panose="02000000000000000000" pitchFamily="2" charset="0"/>
              </a:rPr>
            </a:br>
            <a:r>
              <a:rPr lang="en-GB" sz="2400" dirty="0">
                <a:latin typeface="ABeeZee" panose="02000000000000000000" pitchFamily="2" charset="0"/>
              </a:rPr>
              <a:t>Allow your child to look at your cards. This will allow them to become familiar with the different features (chip and pin, expiry date, card number, magnetic strip, signature) .</a:t>
            </a:r>
            <a:br>
              <a:rPr lang="en-GB" sz="2400" dirty="0">
                <a:latin typeface="ABeeZee" panose="02000000000000000000" pitchFamily="2" charset="0"/>
              </a:rPr>
            </a:br>
            <a:r>
              <a:rPr lang="en-GB" sz="2400" dirty="0">
                <a:latin typeface="ABeeZee" panose="02000000000000000000" pitchFamily="2" charset="0"/>
              </a:rPr>
              <a:t> </a:t>
            </a:r>
            <a:br>
              <a:rPr lang="en-GB" sz="2400" dirty="0">
                <a:latin typeface="ABeeZee" panose="02000000000000000000" pitchFamily="2" charset="0"/>
              </a:rPr>
            </a:br>
            <a:r>
              <a:rPr lang="en-GB" sz="2400" dirty="0">
                <a:latin typeface="ABeeZee" panose="02000000000000000000" pitchFamily="2" charset="0"/>
              </a:rPr>
              <a:t>Allow them to create their own card and use this in their pretend bank, to ‘withdraw’ money. </a:t>
            </a:r>
            <a:br>
              <a:rPr lang="en-GB" sz="2400" dirty="0">
                <a:latin typeface="ABeeZee" panose="02000000000000000000" pitchFamily="2" charset="0"/>
              </a:rPr>
            </a:br>
            <a:br>
              <a:rPr lang="en-GB" sz="2400" dirty="0"/>
            </a:br>
            <a:br>
              <a:rPr lang="en-GB" sz="2400" dirty="0"/>
            </a:br>
            <a:endParaRPr lang="en-GB" sz="2400" dirty="0">
              <a:latin typeface="ABeeZee" panose="02000000000000000000" pitchFamily="2" charset="0"/>
            </a:endParaRPr>
          </a:p>
        </p:txBody>
      </p:sp>
      <p:sp>
        <p:nvSpPr>
          <p:cNvPr id="6" name="Rectangle 5">
            <a:extLst>
              <a:ext uri="{FF2B5EF4-FFF2-40B4-BE49-F238E27FC236}">
                <a16:creationId xmlns:a16="http://schemas.microsoft.com/office/drawing/2014/main" id="{68295350-1B4E-8343-A832-544AE3E1B3F1}"/>
              </a:ext>
            </a:extLst>
          </p:cNvPr>
          <p:cNvSpPr/>
          <p:nvPr/>
        </p:nvSpPr>
        <p:spPr>
          <a:xfrm>
            <a:off x="1228725" y="4599066"/>
            <a:ext cx="6096000" cy="369332"/>
          </a:xfrm>
          <a:prstGeom prst="rect">
            <a:avLst/>
          </a:prstGeom>
        </p:spPr>
        <p:txBody>
          <a:bodyPr>
            <a:spAutoFit/>
          </a:bodyPr>
          <a:lstStyle/>
          <a:p>
            <a:endParaRPr lang="en-GB" dirty="0"/>
          </a:p>
        </p:txBody>
      </p:sp>
      <p:pic>
        <p:nvPicPr>
          <p:cNvPr id="8" name="Picture 7">
            <a:extLst>
              <a:ext uri="{FF2B5EF4-FFF2-40B4-BE49-F238E27FC236}">
                <a16:creationId xmlns:a16="http://schemas.microsoft.com/office/drawing/2014/main" id="{24040D71-C64F-6F48-8DA1-A59F3DC63625}"/>
              </a:ext>
            </a:extLst>
          </p:cNvPr>
          <p:cNvPicPr>
            <a:picLocks noChangeAspect="1"/>
          </p:cNvPicPr>
          <p:nvPr/>
        </p:nvPicPr>
        <p:blipFill>
          <a:blip r:embed="rId4"/>
          <a:stretch>
            <a:fillRect/>
          </a:stretch>
        </p:blipFill>
        <p:spPr>
          <a:xfrm rot="5130502">
            <a:off x="6434290" y="1580114"/>
            <a:ext cx="5341226" cy="3697771"/>
          </a:xfrm>
          <a:prstGeom prst="rect">
            <a:avLst/>
          </a:prstGeom>
        </p:spPr>
      </p:pic>
      <p:pic>
        <p:nvPicPr>
          <p:cNvPr id="14" name="Picture 13" descr="Plain Piggy Bank Worksheet / Worksheet - plain, piggy, bank, money, display, poster">
            <a:extLst>
              <a:ext uri="{FF2B5EF4-FFF2-40B4-BE49-F238E27FC236}">
                <a16:creationId xmlns:a16="http://schemas.microsoft.com/office/drawing/2014/main" id="{5A8CD525-4C7D-B849-835D-8825BDC1684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41" b="89841" l="6825" r="90000">
                        <a14:foregroundMark x1="10794" y1="40317" x2="6825" y2="62540"/>
                      </a14:backgroundRemoval>
                    </a14:imgEffect>
                  </a14:imgLayer>
                </a14:imgProps>
              </a:ext>
              <a:ext uri="{28A0092B-C50C-407E-A947-70E740481C1C}">
                <a14:useLocalDpi xmlns:a14="http://schemas.microsoft.com/office/drawing/2010/main" val="0"/>
              </a:ext>
            </a:extLst>
          </a:blip>
          <a:srcRect l="3032" t="18534" r="51095" b="16988"/>
          <a:stretch/>
        </p:blipFill>
        <p:spPr bwMode="auto">
          <a:xfrm rot="747643">
            <a:off x="4982951" y="219457"/>
            <a:ext cx="2051885" cy="1446408"/>
          </a:xfrm>
          <a:prstGeom prst="rect">
            <a:avLst/>
          </a:prstGeom>
          <a:noFill/>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346C4606-99B6-7244-B78F-5E84519F16D9}"/>
              </a:ext>
            </a:extLst>
          </p:cNvPr>
          <p:cNvSpPr/>
          <p:nvPr/>
        </p:nvSpPr>
        <p:spPr>
          <a:xfrm>
            <a:off x="5683885" y="828188"/>
            <a:ext cx="1188146" cy="307777"/>
          </a:xfrm>
          <a:prstGeom prst="rect">
            <a:avLst/>
          </a:prstGeom>
        </p:spPr>
        <p:txBody>
          <a:bodyPr wrap="none">
            <a:spAutoFit/>
          </a:bodyPr>
          <a:lstStyle/>
          <a:p>
            <a:r>
              <a:rPr lang="en-GB" sz="1400" dirty="0">
                <a:latin typeface="ABeeZee" panose="02000000000000000000" pitchFamily="2" charset="0"/>
              </a:rPr>
              <a:t>Key Stage 1</a:t>
            </a:r>
          </a:p>
        </p:txBody>
      </p:sp>
    </p:spTree>
    <p:extLst>
      <p:ext uri="{BB962C8B-B14F-4D97-AF65-F5344CB8AC3E}">
        <p14:creationId xmlns:p14="http://schemas.microsoft.com/office/powerpoint/2010/main" val="173034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descr="Plain Piggy Bank Worksheet / Worksheet - plain, piggy, bank, money, display, poster">
            <a:extLst>
              <a:ext uri="{FF2B5EF4-FFF2-40B4-BE49-F238E27FC236}">
                <a16:creationId xmlns:a16="http://schemas.microsoft.com/office/drawing/2014/main" id="{2E822F16-ED9A-5E4B-90CA-4B4DE5DB623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41" b="89841" l="6825" r="90000">
                        <a14:foregroundMark x1="10794" y1="40317" x2="6825" y2="62540"/>
                      </a14:backgroundRemoval>
                    </a14:imgEffect>
                  </a14:imgLayer>
                </a14:imgProps>
              </a:ext>
              <a:ext uri="{28A0092B-C50C-407E-A947-70E740481C1C}">
                <a14:useLocalDpi xmlns:a14="http://schemas.microsoft.com/office/drawing/2010/main" val="0"/>
              </a:ext>
            </a:extLst>
          </a:blip>
          <a:srcRect l="3032" t="18534" r="51095" b="16988"/>
          <a:stretch/>
        </p:blipFill>
        <p:spPr bwMode="auto">
          <a:xfrm rot="881666">
            <a:off x="1806579" y="443415"/>
            <a:ext cx="8578838" cy="6047368"/>
          </a:xfrm>
          <a:prstGeom prst="rect">
            <a:avLst/>
          </a:prstGeom>
          <a:noFill/>
          <a:ln>
            <a:noFill/>
          </a:ln>
          <a:extLst>
            <a:ext uri="{53640926-AAD7-44D8-BBD7-CCE9431645EC}">
              <a14:shadowObscured xmlns:a14="http://schemas.microsoft.com/office/drawing/2010/main"/>
            </a:ext>
          </a:extLst>
        </p:spPr>
      </p:pic>
      <p:sp>
        <p:nvSpPr>
          <p:cNvPr id="7" name="Rounded Rectangle 6">
            <a:extLst>
              <a:ext uri="{FF2B5EF4-FFF2-40B4-BE49-F238E27FC236}">
                <a16:creationId xmlns:a16="http://schemas.microsoft.com/office/drawing/2014/main" id="{89E0A09B-BB00-894B-B15B-08A6B9B7831D}"/>
              </a:ext>
            </a:extLst>
          </p:cNvPr>
          <p:cNvSpPr/>
          <p:nvPr/>
        </p:nvSpPr>
        <p:spPr>
          <a:xfrm>
            <a:off x="5227563" y="3448048"/>
            <a:ext cx="3336574" cy="923330"/>
          </a:xfrm>
          <a:prstGeom prst="roundRect">
            <a:avLst>
              <a:gd name="adj" fmla="val 0"/>
            </a:avLst>
          </a:prstGeom>
          <a:solidFill>
            <a:srgbClr val="FFC1BA"/>
          </a:solidFill>
        </p:spPr>
        <p:txBody>
          <a:bodyPr wrap="square">
            <a:spAutoFit/>
          </a:bodyPr>
          <a:lstStyle/>
          <a:p>
            <a:pPr algn="ctr"/>
            <a:r>
              <a:rPr lang="en-GB" sz="5400" b="1" dirty="0">
                <a:latin typeface="ABeeZee" panose="02000000000000000000" pitchFamily="2" charset="0"/>
              </a:rPr>
              <a:t>Have fun!</a:t>
            </a:r>
            <a:endParaRPr lang="en-GB" sz="2800" b="1" dirty="0">
              <a:latin typeface="ABeeZee" panose="02000000000000000000" pitchFamily="2" charset="0"/>
            </a:endParaRPr>
          </a:p>
        </p:txBody>
      </p:sp>
    </p:spTree>
    <p:extLst>
      <p:ext uri="{BB962C8B-B14F-4D97-AF65-F5344CB8AC3E}">
        <p14:creationId xmlns:p14="http://schemas.microsoft.com/office/powerpoint/2010/main" val="112117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03583-7B96-3C48-B630-46D8B422C678}"/>
              </a:ext>
            </a:extLst>
          </p:cNvPr>
          <p:cNvSpPr>
            <a:spLocks noGrp="1"/>
          </p:cNvSpPr>
          <p:nvPr>
            <p:ph idx="1"/>
          </p:nvPr>
        </p:nvSpPr>
        <p:spPr>
          <a:xfrm>
            <a:off x="392095" y="935106"/>
            <a:ext cx="11407810" cy="5275193"/>
          </a:xfrm>
          <a:prstGeom prst="roundRect">
            <a:avLst/>
          </a:prstGeom>
          <a:solidFill>
            <a:schemeClr val="bg1"/>
          </a:solidFill>
        </p:spPr>
        <p:txBody>
          <a:bodyPr>
            <a:normAutofit fontScale="92500" lnSpcReduction="10000"/>
          </a:bodyPr>
          <a:lstStyle/>
          <a:p>
            <a:pPr marL="0" indent="0">
              <a:buNone/>
            </a:pPr>
            <a:endParaRPr lang="en-GB" sz="800" b="1" dirty="0">
              <a:latin typeface="ABeeZee" panose="02000000000000000000" pitchFamily="2" charset="0"/>
            </a:endParaRPr>
          </a:p>
          <a:p>
            <a:pPr marL="0" indent="0">
              <a:buNone/>
            </a:pPr>
            <a:r>
              <a:rPr lang="en-GB" b="1" dirty="0">
                <a:latin typeface="ABeeZee" panose="02000000000000000000" pitchFamily="2" charset="0"/>
              </a:rPr>
              <a:t>This guide includes: </a:t>
            </a:r>
          </a:p>
          <a:p>
            <a:pPr marL="0" indent="0">
              <a:buNone/>
            </a:pPr>
            <a:endParaRPr lang="en-GB" dirty="0">
              <a:latin typeface="ABeeZee" panose="02000000000000000000" pitchFamily="2" charset="0"/>
            </a:endParaRPr>
          </a:p>
          <a:p>
            <a:pPr marL="0" indent="0">
              <a:lnSpc>
                <a:spcPct val="100000"/>
              </a:lnSpc>
              <a:buNone/>
            </a:pPr>
            <a:r>
              <a:rPr lang="en-GB" dirty="0">
                <a:latin typeface="ABeeZee" panose="02000000000000000000" pitchFamily="2" charset="0"/>
              </a:rPr>
              <a:t>The Northern Ireland Curriculum - what your child will learn at school</a:t>
            </a:r>
          </a:p>
          <a:p>
            <a:pPr marL="0" indent="0">
              <a:lnSpc>
                <a:spcPct val="100000"/>
              </a:lnSpc>
              <a:buNone/>
            </a:pPr>
            <a:endParaRPr lang="en-GB" dirty="0">
              <a:latin typeface="ABeeZee" panose="02000000000000000000" pitchFamily="2" charset="0"/>
            </a:endParaRPr>
          </a:p>
          <a:p>
            <a:pPr marL="0" indent="0">
              <a:lnSpc>
                <a:spcPct val="100000"/>
              </a:lnSpc>
              <a:buNone/>
            </a:pPr>
            <a:r>
              <a:rPr lang="en-GB" dirty="0">
                <a:latin typeface="ABeeZee" panose="02000000000000000000" pitchFamily="2" charset="0"/>
              </a:rPr>
              <a:t>The importance of teaching children about money</a:t>
            </a:r>
          </a:p>
          <a:p>
            <a:pPr marL="0" indent="0">
              <a:lnSpc>
                <a:spcPct val="100000"/>
              </a:lnSpc>
              <a:buNone/>
            </a:pPr>
            <a:endParaRPr lang="en-GB" dirty="0">
              <a:latin typeface="ABeeZee" panose="02000000000000000000" pitchFamily="2" charset="0"/>
            </a:endParaRPr>
          </a:p>
          <a:p>
            <a:pPr marL="0" indent="0">
              <a:lnSpc>
                <a:spcPct val="100000"/>
              </a:lnSpc>
              <a:buNone/>
            </a:pPr>
            <a:r>
              <a:rPr lang="en-GB" dirty="0">
                <a:latin typeface="ABeeZee" panose="02000000000000000000" pitchFamily="2" charset="0"/>
              </a:rPr>
              <a:t>Ideas for learning about money through play and practical experiences. </a:t>
            </a:r>
          </a:p>
          <a:p>
            <a:pPr marL="0" indent="0">
              <a:buNone/>
            </a:pPr>
            <a:r>
              <a:rPr lang="en-GB" dirty="0">
                <a:latin typeface="ABeeZee" panose="02000000000000000000" pitchFamily="2" charset="0"/>
              </a:rPr>
              <a:t> </a:t>
            </a:r>
          </a:p>
          <a:p>
            <a:pPr marL="0" indent="0">
              <a:buNone/>
            </a:pPr>
            <a:endParaRPr lang="en-GB" dirty="0"/>
          </a:p>
        </p:txBody>
      </p:sp>
      <p:pic>
        <p:nvPicPr>
          <p:cNvPr id="9" name="Picture 8" descr="Plain Piggy Bank Worksheet / Worksheet - plain, piggy, bank, money, display, poster">
            <a:extLst>
              <a:ext uri="{FF2B5EF4-FFF2-40B4-BE49-F238E27FC236}">
                <a16:creationId xmlns:a16="http://schemas.microsoft.com/office/drawing/2014/main" id="{524216ED-38D9-E142-9014-C7D33351583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41" b="89841" l="6825" r="90000">
                        <a14:foregroundMark x1="10794" y1="40317" x2="6825" y2="62540"/>
                      </a14:backgroundRemoval>
                    </a14:imgEffect>
                  </a14:imgLayer>
                </a14:imgProps>
              </a:ext>
              <a:ext uri="{28A0092B-C50C-407E-A947-70E740481C1C}">
                <a14:useLocalDpi xmlns:a14="http://schemas.microsoft.com/office/drawing/2010/main" val="0"/>
              </a:ext>
            </a:extLst>
          </a:blip>
          <a:srcRect l="3032" t="18534" r="51095" b="16988"/>
          <a:stretch/>
        </p:blipFill>
        <p:spPr bwMode="auto">
          <a:xfrm rot="1194056">
            <a:off x="9381128" y="364390"/>
            <a:ext cx="2739940" cy="19314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685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D352C-F6F1-0E4C-850D-4B0B00DB6A68}"/>
              </a:ext>
            </a:extLst>
          </p:cNvPr>
          <p:cNvSpPr>
            <a:spLocks noGrp="1"/>
          </p:cNvSpPr>
          <p:nvPr>
            <p:ph idx="1"/>
          </p:nvPr>
        </p:nvSpPr>
        <p:spPr>
          <a:xfrm>
            <a:off x="403157" y="1942794"/>
            <a:ext cx="7237620" cy="4138738"/>
          </a:xfrm>
          <a:prstGeom prst="roundRect">
            <a:avLst/>
          </a:prstGeom>
          <a:solidFill>
            <a:schemeClr val="bg1"/>
          </a:solidFill>
        </p:spPr>
        <p:txBody>
          <a:bodyPr>
            <a:normAutofit fontScale="85000" lnSpcReduction="10000"/>
          </a:bodyPr>
          <a:lstStyle/>
          <a:p>
            <a:pPr marL="0" indent="0">
              <a:lnSpc>
                <a:spcPct val="110000"/>
              </a:lnSpc>
              <a:buNone/>
            </a:pPr>
            <a:endParaRPr lang="en-GB" sz="700" dirty="0">
              <a:latin typeface="ABeeZee" panose="02000000000000000000" pitchFamily="2" charset="0"/>
            </a:endParaRPr>
          </a:p>
          <a:p>
            <a:pPr marL="0" indent="0">
              <a:lnSpc>
                <a:spcPct val="110000"/>
              </a:lnSpc>
              <a:buNone/>
            </a:pPr>
            <a:r>
              <a:rPr lang="en-GB" dirty="0">
                <a:latin typeface="ABeeZee" panose="02000000000000000000" pitchFamily="2" charset="0"/>
              </a:rPr>
              <a:t>In school children will learn to:</a:t>
            </a:r>
          </a:p>
          <a:p>
            <a:pPr>
              <a:lnSpc>
                <a:spcPct val="110000"/>
              </a:lnSpc>
            </a:pPr>
            <a:r>
              <a:rPr lang="en-GB" dirty="0">
                <a:latin typeface="ABeeZee" panose="02000000000000000000" pitchFamily="2" charset="0"/>
              </a:rPr>
              <a:t>use money in various contexts</a:t>
            </a:r>
          </a:p>
          <a:p>
            <a:pPr>
              <a:lnSpc>
                <a:spcPct val="110000"/>
              </a:lnSpc>
            </a:pPr>
            <a:r>
              <a:rPr lang="en-GB" dirty="0">
                <a:latin typeface="ABeeZee" panose="02000000000000000000" pitchFamily="2" charset="0"/>
              </a:rPr>
              <a:t>talk about things that they want to spend money on</a:t>
            </a:r>
          </a:p>
          <a:p>
            <a:pPr>
              <a:lnSpc>
                <a:spcPct val="110000"/>
              </a:lnSpc>
            </a:pPr>
            <a:r>
              <a:rPr lang="en-GB" dirty="0">
                <a:latin typeface="ABeeZee" panose="02000000000000000000" pitchFamily="2" charset="0"/>
              </a:rPr>
              <a:t>understand the need to pay for goods</a:t>
            </a:r>
          </a:p>
          <a:p>
            <a:pPr>
              <a:lnSpc>
                <a:spcPct val="110000"/>
              </a:lnSpc>
            </a:pPr>
            <a:r>
              <a:rPr lang="en-GB" dirty="0">
                <a:latin typeface="ABeeZee" panose="02000000000000000000" pitchFamily="2" charset="0"/>
              </a:rPr>
              <a:t>become familiar with coins in everyday use</a:t>
            </a:r>
          </a:p>
          <a:p>
            <a:pPr>
              <a:lnSpc>
                <a:spcPct val="110000"/>
              </a:lnSpc>
            </a:pPr>
            <a:r>
              <a:rPr lang="en-GB" dirty="0">
                <a:latin typeface="ABeeZee" panose="02000000000000000000" pitchFamily="2" charset="0"/>
              </a:rPr>
              <a:t>use their number skills in shopping activities</a:t>
            </a:r>
          </a:p>
          <a:p>
            <a:pPr marL="0" indent="0">
              <a:buNone/>
            </a:pPr>
            <a:endParaRPr lang="en-GB" dirty="0">
              <a:latin typeface="ABeeZee" panose="02000000000000000000" pitchFamily="2" charset="0"/>
            </a:endParaRPr>
          </a:p>
        </p:txBody>
      </p:sp>
      <p:pic>
        <p:nvPicPr>
          <p:cNvPr id="6" name="Picture 5">
            <a:extLst>
              <a:ext uri="{FF2B5EF4-FFF2-40B4-BE49-F238E27FC236}">
                <a16:creationId xmlns:a16="http://schemas.microsoft.com/office/drawing/2014/main" id="{EC8A9EF3-E24E-1248-BF46-8196F1C90846}"/>
              </a:ext>
            </a:extLst>
          </p:cNvPr>
          <p:cNvPicPr>
            <a:picLocks noChangeAspect="1"/>
          </p:cNvPicPr>
          <p:nvPr/>
        </p:nvPicPr>
        <p:blipFill rotWithShape="1">
          <a:blip r:embed="rId4"/>
          <a:srcRect l="2642" t="1018" r="4833" b="2500"/>
          <a:stretch/>
        </p:blipFill>
        <p:spPr>
          <a:xfrm>
            <a:off x="8043934" y="1715112"/>
            <a:ext cx="3481388" cy="4981265"/>
          </a:xfrm>
          <a:prstGeom prst="rect">
            <a:avLst/>
          </a:prstGeom>
        </p:spPr>
      </p:pic>
      <p:sp>
        <p:nvSpPr>
          <p:cNvPr id="2" name="Title 1">
            <a:extLst>
              <a:ext uri="{FF2B5EF4-FFF2-40B4-BE49-F238E27FC236}">
                <a16:creationId xmlns:a16="http://schemas.microsoft.com/office/drawing/2014/main" id="{0DFF857C-474C-B142-8483-CE4FFD546466}"/>
              </a:ext>
            </a:extLst>
          </p:cNvPr>
          <p:cNvSpPr>
            <a:spLocks noGrp="1"/>
          </p:cNvSpPr>
          <p:nvPr>
            <p:ph type="title"/>
          </p:nvPr>
        </p:nvSpPr>
        <p:spPr>
          <a:xfrm>
            <a:off x="838200" y="279610"/>
            <a:ext cx="10515600" cy="1325563"/>
          </a:xfrm>
          <a:solidFill>
            <a:srgbClr val="FFC1BA"/>
          </a:solidFill>
        </p:spPr>
        <p:txBody>
          <a:bodyPr/>
          <a:lstStyle/>
          <a:p>
            <a:r>
              <a:rPr lang="en-GB" dirty="0">
                <a:latin typeface="ABeeZee" panose="02000000000000000000" pitchFamily="2" charset="0"/>
              </a:rPr>
              <a:t>Foundation stage:</a:t>
            </a:r>
            <a:br>
              <a:rPr lang="en-GB" dirty="0">
                <a:latin typeface="ABeeZee" panose="02000000000000000000" pitchFamily="2" charset="0"/>
              </a:rPr>
            </a:br>
            <a:r>
              <a:rPr lang="en-GB" dirty="0">
                <a:latin typeface="ABeeZee" panose="02000000000000000000" pitchFamily="2" charset="0"/>
              </a:rPr>
              <a:t>Primary 1 and Primary 2 children </a:t>
            </a:r>
          </a:p>
        </p:txBody>
      </p:sp>
    </p:spTree>
    <p:extLst>
      <p:ext uri="{BB962C8B-B14F-4D97-AF65-F5344CB8AC3E}">
        <p14:creationId xmlns:p14="http://schemas.microsoft.com/office/powerpoint/2010/main" val="368366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8166-F833-484B-B3C8-3D05E1A7ADB2}"/>
              </a:ext>
            </a:extLst>
          </p:cNvPr>
          <p:cNvSpPr>
            <a:spLocks noGrp="1"/>
          </p:cNvSpPr>
          <p:nvPr>
            <p:ph type="title"/>
          </p:nvPr>
        </p:nvSpPr>
        <p:spPr>
          <a:xfrm>
            <a:off x="838200" y="250825"/>
            <a:ext cx="10515600" cy="1325563"/>
          </a:xfrm>
          <a:solidFill>
            <a:srgbClr val="FFC1BA"/>
          </a:solidFill>
        </p:spPr>
        <p:txBody>
          <a:bodyPr/>
          <a:lstStyle/>
          <a:p>
            <a:r>
              <a:rPr lang="en-GB" dirty="0">
                <a:latin typeface="ABeeZee" panose="02000000000000000000" pitchFamily="2" charset="0"/>
              </a:rPr>
              <a:t>Key Stage 1:</a:t>
            </a:r>
            <a:br>
              <a:rPr lang="en-GB" dirty="0">
                <a:latin typeface="ABeeZee" panose="02000000000000000000" pitchFamily="2" charset="0"/>
              </a:rPr>
            </a:br>
            <a:r>
              <a:rPr lang="en-GB" dirty="0">
                <a:latin typeface="ABeeZee" panose="02000000000000000000" pitchFamily="2" charset="0"/>
              </a:rPr>
              <a:t>Primary 3 and Primary 4 children</a:t>
            </a:r>
          </a:p>
        </p:txBody>
      </p:sp>
      <p:sp>
        <p:nvSpPr>
          <p:cNvPr id="3" name="Content Placeholder 2">
            <a:extLst>
              <a:ext uri="{FF2B5EF4-FFF2-40B4-BE49-F238E27FC236}">
                <a16:creationId xmlns:a16="http://schemas.microsoft.com/office/drawing/2014/main" id="{3169A4AD-544B-5A48-9B02-1CBA97D893B7}"/>
              </a:ext>
            </a:extLst>
          </p:cNvPr>
          <p:cNvSpPr>
            <a:spLocks noGrp="1"/>
          </p:cNvSpPr>
          <p:nvPr>
            <p:ph idx="1"/>
          </p:nvPr>
        </p:nvSpPr>
        <p:spPr>
          <a:xfrm>
            <a:off x="392095" y="1827213"/>
            <a:ext cx="11407809" cy="4548187"/>
          </a:xfrm>
          <a:prstGeom prst="roundRect">
            <a:avLst/>
          </a:prstGeom>
          <a:solidFill>
            <a:schemeClr val="bg1"/>
          </a:solidFill>
        </p:spPr>
        <p:txBody>
          <a:bodyPr>
            <a:normAutofit lnSpcReduction="10000"/>
          </a:bodyPr>
          <a:lstStyle/>
          <a:p>
            <a:pPr marL="0" indent="0">
              <a:lnSpc>
                <a:spcPct val="110000"/>
              </a:lnSpc>
              <a:buNone/>
            </a:pPr>
            <a:endParaRPr lang="en-GB" sz="100" dirty="0">
              <a:latin typeface="ABeeZee" panose="02000000000000000000" pitchFamily="2" charset="0"/>
            </a:endParaRPr>
          </a:p>
          <a:p>
            <a:pPr marL="0" indent="0">
              <a:lnSpc>
                <a:spcPct val="110000"/>
              </a:lnSpc>
              <a:buNone/>
            </a:pPr>
            <a:r>
              <a:rPr lang="en-GB" sz="2400" dirty="0">
                <a:latin typeface="ABeeZee" panose="02000000000000000000" pitchFamily="2" charset="0"/>
              </a:rPr>
              <a:t>In school children will learn to:</a:t>
            </a:r>
            <a:br>
              <a:rPr lang="en-GB" sz="2400" dirty="0">
                <a:latin typeface="ABeeZee" panose="02000000000000000000" pitchFamily="2" charset="0"/>
              </a:rPr>
            </a:br>
            <a:r>
              <a:rPr lang="en-GB" sz="2400" dirty="0">
                <a:latin typeface="ABeeZee" panose="02000000000000000000" pitchFamily="2" charset="0"/>
              </a:rPr>
              <a:t>• recognise coins and use them in simple contexts</a:t>
            </a:r>
          </a:p>
          <a:p>
            <a:pPr marL="285750" indent="-285750">
              <a:lnSpc>
                <a:spcPct val="110000"/>
              </a:lnSpc>
            </a:pPr>
            <a:r>
              <a:rPr lang="en-GB" sz="2400" dirty="0">
                <a:latin typeface="ABeeZee" panose="02000000000000000000" pitchFamily="2" charset="0"/>
              </a:rPr>
              <a:t>add and subtract money up to £10, use the conventional way of recording money and use these skills to solve problems</a:t>
            </a:r>
          </a:p>
          <a:p>
            <a:pPr marL="285750" indent="-285750">
              <a:lnSpc>
                <a:spcPct val="110000"/>
              </a:lnSpc>
            </a:pPr>
            <a:r>
              <a:rPr lang="en-GB" sz="2400" dirty="0">
                <a:latin typeface="ABeeZee" panose="02000000000000000000" pitchFamily="2" charset="0"/>
              </a:rPr>
              <a:t>talk about the value of money and ways in which it could be spent, saved and kept safe</a:t>
            </a:r>
          </a:p>
          <a:p>
            <a:pPr marL="285750" indent="-285750">
              <a:lnSpc>
                <a:spcPct val="110000"/>
              </a:lnSpc>
            </a:pPr>
            <a:r>
              <a:rPr lang="en-GB" sz="2400" dirty="0">
                <a:latin typeface="ABeeZee" panose="02000000000000000000" pitchFamily="2" charset="0"/>
              </a:rPr>
              <a:t>talk about what money is and alternatives for paying, for example, cash, cheque book, debit card, credit card</a:t>
            </a:r>
          </a:p>
          <a:p>
            <a:pPr marL="285750" indent="-285750">
              <a:lnSpc>
                <a:spcPct val="110000"/>
              </a:lnSpc>
            </a:pPr>
            <a:r>
              <a:rPr lang="en-GB" sz="2400" dirty="0">
                <a:latin typeface="ABeeZee" panose="02000000000000000000" pitchFamily="2" charset="0"/>
              </a:rPr>
              <a:t>decide how to spend money</a:t>
            </a:r>
          </a:p>
          <a:p>
            <a:pPr marL="0" indent="0">
              <a:buNone/>
            </a:pPr>
            <a:endParaRPr lang="en-GB" dirty="0">
              <a:latin typeface="ABeeZee" panose="02000000000000000000" pitchFamily="2" charset="0"/>
            </a:endParaRPr>
          </a:p>
        </p:txBody>
      </p:sp>
    </p:spTree>
    <p:extLst>
      <p:ext uri="{BB962C8B-B14F-4D97-AF65-F5344CB8AC3E}">
        <p14:creationId xmlns:p14="http://schemas.microsoft.com/office/powerpoint/2010/main" val="64783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7B35F-7C21-3249-B39B-594ED6E12A51}"/>
              </a:ext>
            </a:extLst>
          </p:cNvPr>
          <p:cNvSpPr>
            <a:spLocks noGrp="1"/>
          </p:cNvSpPr>
          <p:nvPr>
            <p:ph idx="1"/>
          </p:nvPr>
        </p:nvSpPr>
        <p:spPr>
          <a:xfrm>
            <a:off x="838200" y="1825624"/>
            <a:ext cx="10515600" cy="4752765"/>
          </a:xfrm>
          <a:prstGeom prst="roundRect">
            <a:avLst/>
          </a:prstGeom>
          <a:solidFill>
            <a:schemeClr val="bg1"/>
          </a:solidFill>
        </p:spPr>
        <p:txBody>
          <a:bodyPr/>
          <a:lstStyle/>
          <a:p>
            <a:pPr marL="0" indent="0">
              <a:lnSpc>
                <a:spcPct val="100000"/>
              </a:lnSpc>
              <a:buNone/>
            </a:pPr>
            <a:r>
              <a:rPr lang="en-GB" sz="2400" dirty="0">
                <a:latin typeface="ABeeZee" panose="02000000000000000000" pitchFamily="2" charset="0"/>
              </a:rPr>
              <a:t>Teaching your child about the value of money can be fun and educational at the same time. By playing educational games with your child and letting them participate in real life situations, you are teaching them the value of money and the important role it plays in our everyday world.</a:t>
            </a:r>
          </a:p>
          <a:p>
            <a:pPr marL="0" indent="0">
              <a:lnSpc>
                <a:spcPct val="100000"/>
              </a:lnSpc>
              <a:buNone/>
            </a:pPr>
            <a:endParaRPr lang="en-GB" sz="2400" dirty="0">
              <a:latin typeface="ABeeZee" panose="02000000000000000000" pitchFamily="2" charset="0"/>
            </a:endParaRPr>
          </a:p>
          <a:p>
            <a:endParaRPr lang="en-GB" dirty="0"/>
          </a:p>
        </p:txBody>
      </p:sp>
      <p:sp>
        <p:nvSpPr>
          <p:cNvPr id="4" name="Title 1">
            <a:extLst>
              <a:ext uri="{FF2B5EF4-FFF2-40B4-BE49-F238E27FC236}">
                <a16:creationId xmlns:a16="http://schemas.microsoft.com/office/drawing/2014/main" id="{43AAD99A-006C-0340-B6B0-D42C3B077BA4}"/>
              </a:ext>
            </a:extLst>
          </p:cNvPr>
          <p:cNvSpPr>
            <a:spLocks noGrp="1"/>
          </p:cNvSpPr>
          <p:nvPr>
            <p:ph type="title"/>
          </p:nvPr>
        </p:nvSpPr>
        <p:spPr>
          <a:xfrm>
            <a:off x="838200" y="279610"/>
            <a:ext cx="10515600" cy="1325563"/>
          </a:xfrm>
          <a:solidFill>
            <a:srgbClr val="FFC1BA"/>
          </a:solidFill>
        </p:spPr>
        <p:txBody>
          <a:bodyPr/>
          <a:lstStyle/>
          <a:p>
            <a:pPr algn="ctr"/>
            <a:r>
              <a:rPr lang="en-GB" dirty="0">
                <a:latin typeface="ABeeZee" panose="02000000000000000000" pitchFamily="2" charset="0"/>
              </a:rPr>
              <a:t>The importance of teaching children about money</a:t>
            </a:r>
          </a:p>
        </p:txBody>
      </p:sp>
      <p:sp>
        <p:nvSpPr>
          <p:cNvPr id="5" name="TextBox 4">
            <a:extLst>
              <a:ext uri="{FF2B5EF4-FFF2-40B4-BE49-F238E27FC236}">
                <a16:creationId xmlns:a16="http://schemas.microsoft.com/office/drawing/2014/main" id="{E6A6EB41-06F8-C44C-BB46-07CA938DC3D3}"/>
              </a:ext>
            </a:extLst>
          </p:cNvPr>
          <p:cNvSpPr txBox="1"/>
          <p:nvPr/>
        </p:nvSpPr>
        <p:spPr>
          <a:xfrm>
            <a:off x="1080186" y="4279739"/>
            <a:ext cx="6179597" cy="1846659"/>
          </a:xfrm>
          <a:prstGeom prst="rect">
            <a:avLst/>
          </a:prstGeom>
          <a:noFill/>
        </p:spPr>
        <p:txBody>
          <a:bodyPr wrap="square" rtlCol="0">
            <a:spAutoFit/>
          </a:bodyPr>
          <a:lstStyle/>
          <a:p>
            <a:r>
              <a:rPr lang="en-GB" sz="2400" dirty="0">
                <a:latin typeface="ABeeZee" panose="02000000000000000000" pitchFamily="2" charset="0"/>
              </a:rPr>
              <a:t>Reinforce this learning by allowing your child to pay for a treat at the shop using the money from their piggy bank or having them make a deposit at the bank.</a:t>
            </a:r>
          </a:p>
          <a:p>
            <a:endParaRPr lang="en-GB" dirty="0"/>
          </a:p>
        </p:txBody>
      </p:sp>
      <p:pic>
        <p:nvPicPr>
          <p:cNvPr id="6" name="Picture 5">
            <a:extLst>
              <a:ext uri="{FF2B5EF4-FFF2-40B4-BE49-F238E27FC236}">
                <a16:creationId xmlns:a16="http://schemas.microsoft.com/office/drawing/2014/main" id="{84C7FC5B-A2AB-414F-BABD-759022A67C9A}"/>
              </a:ext>
            </a:extLst>
          </p:cNvPr>
          <p:cNvPicPr>
            <a:picLocks noChangeAspect="1"/>
          </p:cNvPicPr>
          <p:nvPr/>
        </p:nvPicPr>
        <p:blipFill>
          <a:blip r:embed="rId4"/>
          <a:stretch>
            <a:fillRect/>
          </a:stretch>
        </p:blipFill>
        <p:spPr>
          <a:xfrm>
            <a:off x="9020020" y="3702486"/>
            <a:ext cx="2264505" cy="2423912"/>
          </a:xfrm>
          <a:prstGeom prst="rect">
            <a:avLst/>
          </a:prstGeom>
        </p:spPr>
      </p:pic>
      <p:pic>
        <p:nvPicPr>
          <p:cNvPr id="8" name="Picture 7" descr="Plain Piggy Bank Worksheet / Worksheet - plain, piggy, bank, money, display, poster">
            <a:extLst>
              <a:ext uri="{FF2B5EF4-FFF2-40B4-BE49-F238E27FC236}">
                <a16:creationId xmlns:a16="http://schemas.microsoft.com/office/drawing/2014/main" id="{01BC698A-E1C1-0E45-946C-B399C3E5CB0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41" b="89841" l="6825" r="90000">
                        <a14:foregroundMark x1="10794" y1="40317" x2="6825" y2="62540"/>
                      </a14:backgroundRemoval>
                    </a14:imgEffect>
                  </a14:imgLayer>
                </a14:imgProps>
              </a:ext>
              <a:ext uri="{28A0092B-C50C-407E-A947-70E740481C1C}">
                <a14:useLocalDpi xmlns:a14="http://schemas.microsoft.com/office/drawing/2010/main" val="0"/>
              </a:ext>
            </a:extLst>
          </a:blip>
          <a:srcRect l="3032" t="18534" r="51095" b="16988"/>
          <a:stretch/>
        </p:blipFill>
        <p:spPr bwMode="auto">
          <a:xfrm rot="1194056">
            <a:off x="7256415" y="4551752"/>
            <a:ext cx="2631046" cy="18546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31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F57AB43-EA75-B04E-A2A8-232911D5471B}"/>
              </a:ext>
            </a:extLst>
          </p:cNvPr>
          <p:cNvSpPr/>
          <p:nvPr/>
        </p:nvSpPr>
        <p:spPr>
          <a:xfrm>
            <a:off x="666750" y="400050"/>
            <a:ext cx="10687049" cy="60579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BDF5D355-4E2B-5840-B9F4-D3ADA9563905}"/>
              </a:ext>
            </a:extLst>
          </p:cNvPr>
          <p:cNvSpPr>
            <a:spLocks noGrp="1"/>
          </p:cNvSpPr>
          <p:nvPr>
            <p:ph type="title"/>
          </p:nvPr>
        </p:nvSpPr>
        <p:spPr>
          <a:xfrm>
            <a:off x="838201" y="2295278"/>
            <a:ext cx="5181074" cy="2457450"/>
          </a:xfrm>
        </p:spPr>
        <p:txBody>
          <a:bodyPr>
            <a:normAutofit fontScale="90000"/>
          </a:bodyPr>
          <a:lstStyle/>
          <a:p>
            <a:pPr algn="ctr"/>
            <a:r>
              <a:rPr lang="en-GB" sz="2700" dirty="0">
                <a:latin typeface="ABeeZee" panose="02000000000000000000" pitchFamily="2" charset="0"/>
              </a:rPr>
              <a:t>Allow your child to keep their money in a piggy bank.</a:t>
            </a:r>
            <a:br>
              <a:rPr lang="en-GB" sz="2700" dirty="0">
                <a:latin typeface="ABeeZee" panose="02000000000000000000" pitchFamily="2" charset="0"/>
              </a:rPr>
            </a:br>
            <a:br>
              <a:rPr lang="en-GB" sz="2700" dirty="0">
                <a:latin typeface="ABeeZee" panose="02000000000000000000" pitchFamily="2" charset="0"/>
              </a:rPr>
            </a:br>
            <a:r>
              <a:rPr lang="en-GB" sz="2700" dirty="0">
                <a:latin typeface="ABeeZee" panose="02000000000000000000" pitchFamily="2" charset="0"/>
              </a:rPr>
              <a:t>The first step to teaching your child about money is to familiarise them with the different coins and their values.</a:t>
            </a:r>
            <a:br>
              <a:rPr lang="en-GB" sz="2400" dirty="0">
                <a:latin typeface="ABeeZee" panose="02000000000000000000" pitchFamily="2" charset="0"/>
              </a:rPr>
            </a:br>
            <a:endParaRPr lang="en-GB" sz="2400" dirty="0">
              <a:latin typeface="ABeeZee" panose="02000000000000000000" pitchFamily="2" charset="0"/>
            </a:endParaRPr>
          </a:p>
        </p:txBody>
      </p:sp>
      <p:pic>
        <p:nvPicPr>
          <p:cNvPr id="7" name="Picture 6" descr="A picture containing text&#10;&#10;Description automatically generated">
            <a:extLst>
              <a:ext uri="{FF2B5EF4-FFF2-40B4-BE49-F238E27FC236}">
                <a16:creationId xmlns:a16="http://schemas.microsoft.com/office/drawing/2014/main" id="{9CBBC221-D41F-B94E-96BF-6F706A8FABBB}"/>
              </a:ext>
            </a:extLst>
          </p:cNvPr>
          <p:cNvPicPr>
            <a:picLocks noChangeAspect="1"/>
          </p:cNvPicPr>
          <p:nvPr/>
        </p:nvPicPr>
        <p:blipFill>
          <a:blip r:embed="rId3"/>
          <a:stretch>
            <a:fillRect/>
          </a:stretch>
        </p:blipFill>
        <p:spPr>
          <a:xfrm>
            <a:off x="6010272" y="674324"/>
            <a:ext cx="5181073" cy="5509351"/>
          </a:xfrm>
          <a:prstGeom prst="rect">
            <a:avLst/>
          </a:prstGeom>
        </p:spPr>
      </p:pic>
    </p:spTree>
    <p:extLst>
      <p:ext uri="{BB962C8B-B14F-4D97-AF65-F5344CB8AC3E}">
        <p14:creationId xmlns:p14="http://schemas.microsoft.com/office/powerpoint/2010/main" val="111542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9D65887-1261-EE4F-BFF4-DE5C91BF6356}"/>
              </a:ext>
            </a:extLst>
          </p:cNvPr>
          <p:cNvSpPr/>
          <p:nvPr/>
        </p:nvSpPr>
        <p:spPr>
          <a:xfrm>
            <a:off x="666750" y="400050"/>
            <a:ext cx="10687049" cy="60579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BB030CA2-770F-0C4C-93C9-389CD2A3A6B0}"/>
              </a:ext>
            </a:extLst>
          </p:cNvPr>
          <p:cNvPicPr>
            <a:picLocks noChangeAspect="1"/>
          </p:cNvPicPr>
          <p:nvPr/>
        </p:nvPicPr>
        <p:blipFill>
          <a:blip r:embed="rId4"/>
          <a:stretch>
            <a:fillRect/>
          </a:stretch>
        </p:blipFill>
        <p:spPr>
          <a:xfrm rot="428209">
            <a:off x="7600594" y="736323"/>
            <a:ext cx="4464328" cy="3090688"/>
          </a:xfrm>
          <a:prstGeom prst="rect">
            <a:avLst/>
          </a:prstGeom>
        </p:spPr>
      </p:pic>
      <p:sp>
        <p:nvSpPr>
          <p:cNvPr id="10" name="Title 1">
            <a:extLst>
              <a:ext uri="{FF2B5EF4-FFF2-40B4-BE49-F238E27FC236}">
                <a16:creationId xmlns:a16="http://schemas.microsoft.com/office/drawing/2014/main" id="{41997ED6-D695-F142-8A69-7FF795A88C9A}"/>
              </a:ext>
            </a:extLst>
          </p:cNvPr>
          <p:cNvSpPr>
            <a:spLocks noGrp="1"/>
          </p:cNvSpPr>
          <p:nvPr>
            <p:ph type="title"/>
          </p:nvPr>
        </p:nvSpPr>
        <p:spPr>
          <a:xfrm>
            <a:off x="1025178" y="848764"/>
            <a:ext cx="6968895" cy="1090162"/>
          </a:xfrm>
        </p:spPr>
        <p:txBody>
          <a:bodyPr>
            <a:noAutofit/>
          </a:bodyPr>
          <a:lstStyle/>
          <a:p>
            <a:r>
              <a:rPr lang="en-GB" sz="2400" b="1" dirty="0">
                <a:latin typeface="ABeeZee" panose="02000000000000000000" pitchFamily="2" charset="0"/>
              </a:rPr>
              <a:t>Sorting - </a:t>
            </a:r>
            <a:br>
              <a:rPr lang="en-GB" sz="2400" dirty="0">
                <a:latin typeface="ABeeZee" panose="02000000000000000000" pitchFamily="2" charset="0"/>
              </a:rPr>
            </a:br>
            <a:r>
              <a:rPr lang="en-GB" sz="2400" dirty="0">
                <a:latin typeface="ABeeZee" panose="02000000000000000000" pitchFamily="2" charset="0"/>
              </a:rPr>
              <a:t>Ask your child to sort the coins into separate piles using the template provided.</a:t>
            </a:r>
          </a:p>
        </p:txBody>
      </p:sp>
      <p:sp>
        <p:nvSpPr>
          <p:cNvPr id="6" name="Rectangle 5">
            <a:extLst>
              <a:ext uri="{FF2B5EF4-FFF2-40B4-BE49-F238E27FC236}">
                <a16:creationId xmlns:a16="http://schemas.microsoft.com/office/drawing/2014/main" id="{68295350-1B4E-8343-A832-544AE3E1B3F1}"/>
              </a:ext>
            </a:extLst>
          </p:cNvPr>
          <p:cNvSpPr/>
          <p:nvPr/>
        </p:nvSpPr>
        <p:spPr>
          <a:xfrm>
            <a:off x="1228725" y="4599066"/>
            <a:ext cx="6096000" cy="369332"/>
          </a:xfrm>
          <a:prstGeom prst="rect">
            <a:avLst/>
          </a:prstGeom>
        </p:spPr>
        <p:txBody>
          <a:bodyPr>
            <a:spAutoFit/>
          </a:bodyPr>
          <a:lstStyle/>
          <a:p>
            <a:endParaRPr lang="en-GB" dirty="0"/>
          </a:p>
        </p:txBody>
      </p:sp>
      <p:grpSp>
        <p:nvGrpSpPr>
          <p:cNvPr id="22" name="Group 21">
            <a:extLst>
              <a:ext uri="{FF2B5EF4-FFF2-40B4-BE49-F238E27FC236}">
                <a16:creationId xmlns:a16="http://schemas.microsoft.com/office/drawing/2014/main" id="{C14294F1-7509-E04B-9F40-469CEEF70B8E}"/>
              </a:ext>
            </a:extLst>
          </p:cNvPr>
          <p:cNvGrpSpPr/>
          <p:nvPr/>
        </p:nvGrpSpPr>
        <p:grpSpPr>
          <a:xfrm>
            <a:off x="854610" y="2930914"/>
            <a:ext cx="10108665" cy="3026537"/>
            <a:chOff x="854610" y="2518504"/>
            <a:chExt cx="10108665" cy="3026537"/>
          </a:xfrm>
        </p:grpSpPr>
        <p:grpSp>
          <p:nvGrpSpPr>
            <p:cNvPr id="11" name="Group 10">
              <a:extLst>
                <a:ext uri="{FF2B5EF4-FFF2-40B4-BE49-F238E27FC236}">
                  <a16:creationId xmlns:a16="http://schemas.microsoft.com/office/drawing/2014/main" id="{EC1EA9C5-824F-8046-98F2-46837004246C}"/>
                </a:ext>
              </a:extLst>
            </p:cNvPr>
            <p:cNvGrpSpPr/>
            <p:nvPr/>
          </p:nvGrpSpPr>
          <p:grpSpPr>
            <a:xfrm>
              <a:off x="854611" y="2518504"/>
              <a:ext cx="2051885" cy="1446408"/>
              <a:chOff x="7833556" y="34864"/>
              <a:chExt cx="2051885" cy="1446408"/>
            </a:xfrm>
          </p:grpSpPr>
          <p:pic>
            <p:nvPicPr>
              <p:cNvPr id="12" name="Picture 11" descr="Plain Piggy Bank Worksheet / Worksheet - plain, piggy, bank, money, display, poster">
                <a:extLst>
                  <a:ext uri="{FF2B5EF4-FFF2-40B4-BE49-F238E27FC236}">
                    <a16:creationId xmlns:a16="http://schemas.microsoft.com/office/drawing/2014/main" id="{01473FB0-AC94-EC41-AA9E-A9CD53F074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41" b="89841" l="6825" r="90000">
                            <a14:foregroundMark x1="10794" y1="40317" x2="6825" y2="62540"/>
                          </a14:backgroundRemoval>
                        </a14:imgEffect>
                      </a14:imgLayer>
                    </a14:imgProps>
                  </a:ext>
                  <a:ext uri="{28A0092B-C50C-407E-A947-70E740481C1C}">
                    <a14:useLocalDpi xmlns:a14="http://schemas.microsoft.com/office/drawing/2010/main" val="0"/>
                  </a:ext>
                </a:extLst>
              </a:blip>
              <a:srcRect l="3032" t="18534" r="51095" b="16988"/>
              <a:stretch/>
            </p:blipFill>
            <p:spPr bwMode="auto">
              <a:xfrm rot="747643">
                <a:off x="7833556" y="34864"/>
                <a:ext cx="2051885" cy="1446408"/>
              </a:xfrm>
              <a:prstGeom prst="rect">
                <a:avLst/>
              </a:prstGeom>
              <a:noFill/>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52ED96C7-BEF8-454C-ABD1-078B31D14D8B}"/>
                  </a:ext>
                </a:extLst>
              </p:cNvPr>
              <p:cNvSpPr/>
              <p:nvPr/>
            </p:nvSpPr>
            <p:spPr>
              <a:xfrm>
                <a:off x="8587499" y="598077"/>
                <a:ext cx="1207382" cy="523220"/>
              </a:xfrm>
              <a:prstGeom prst="rect">
                <a:avLst/>
              </a:prstGeom>
            </p:spPr>
            <p:txBody>
              <a:bodyPr wrap="none">
                <a:spAutoFit/>
              </a:bodyPr>
              <a:lstStyle/>
              <a:p>
                <a:r>
                  <a:rPr lang="en-GB" sz="1400" dirty="0">
                    <a:latin typeface="ABeeZee" panose="02000000000000000000" pitchFamily="2" charset="0"/>
                  </a:rPr>
                  <a:t>Foundation </a:t>
                </a:r>
              </a:p>
              <a:p>
                <a:pPr algn="ctr"/>
                <a:r>
                  <a:rPr lang="en-GB" sz="1400" dirty="0">
                    <a:latin typeface="ABeeZee" panose="02000000000000000000" pitchFamily="2" charset="0"/>
                  </a:rPr>
                  <a:t>Stage</a:t>
                </a:r>
              </a:p>
            </p:txBody>
          </p:sp>
        </p:grpSp>
        <p:grpSp>
          <p:nvGrpSpPr>
            <p:cNvPr id="14" name="Group 13">
              <a:extLst>
                <a:ext uri="{FF2B5EF4-FFF2-40B4-BE49-F238E27FC236}">
                  <a16:creationId xmlns:a16="http://schemas.microsoft.com/office/drawing/2014/main" id="{7E03EC0D-C525-5041-A59D-91FBEBCBDEB3}"/>
                </a:ext>
              </a:extLst>
            </p:cNvPr>
            <p:cNvGrpSpPr/>
            <p:nvPr/>
          </p:nvGrpSpPr>
          <p:grpSpPr>
            <a:xfrm>
              <a:off x="854610" y="4098633"/>
              <a:ext cx="2051885" cy="1446408"/>
              <a:chOff x="7833556" y="34864"/>
              <a:chExt cx="2051885" cy="1446408"/>
            </a:xfrm>
          </p:grpSpPr>
          <p:pic>
            <p:nvPicPr>
              <p:cNvPr id="15" name="Picture 14" descr="Plain Piggy Bank Worksheet / Worksheet - plain, piggy, bank, money, display, poster">
                <a:extLst>
                  <a:ext uri="{FF2B5EF4-FFF2-40B4-BE49-F238E27FC236}">
                    <a16:creationId xmlns:a16="http://schemas.microsoft.com/office/drawing/2014/main" id="{8F946A05-7DD3-A14D-85BA-C75E916AE50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41" b="89841" l="6825" r="90000">
                            <a14:foregroundMark x1="10794" y1="40317" x2="6825" y2="62540"/>
                          </a14:backgroundRemoval>
                        </a14:imgEffect>
                      </a14:imgLayer>
                    </a14:imgProps>
                  </a:ext>
                  <a:ext uri="{28A0092B-C50C-407E-A947-70E740481C1C}">
                    <a14:useLocalDpi xmlns:a14="http://schemas.microsoft.com/office/drawing/2010/main" val="0"/>
                  </a:ext>
                </a:extLst>
              </a:blip>
              <a:srcRect l="3032" t="18534" r="51095" b="16988"/>
              <a:stretch/>
            </p:blipFill>
            <p:spPr bwMode="auto">
              <a:xfrm rot="747643">
                <a:off x="7833556" y="34864"/>
                <a:ext cx="2051885" cy="1446408"/>
              </a:xfrm>
              <a:prstGeom prst="rect">
                <a:avLst/>
              </a:prstGeom>
              <a:noFill/>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B52F6891-2B27-CC4B-82A7-B9DA19061D3D}"/>
                  </a:ext>
                </a:extLst>
              </p:cNvPr>
              <p:cNvSpPr/>
              <p:nvPr/>
            </p:nvSpPr>
            <p:spPr>
              <a:xfrm>
                <a:off x="8534490" y="643595"/>
                <a:ext cx="1188146" cy="307777"/>
              </a:xfrm>
              <a:prstGeom prst="rect">
                <a:avLst/>
              </a:prstGeom>
            </p:spPr>
            <p:txBody>
              <a:bodyPr wrap="none">
                <a:spAutoFit/>
              </a:bodyPr>
              <a:lstStyle/>
              <a:p>
                <a:r>
                  <a:rPr lang="en-GB" sz="1400" dirty="0">
                    <a:latin typeface="ABeeZee" panose="02000000000000000000" pitchFamily="2" charset="0"/>
                  </a:rPr>
                  <a:t>Key Stage 1</a:t>
                </a:r>
              </a:p>
            </p:txBody>
          </p:sp>
        </p:grpSp>
        <p:sp>
          <p:nvSpPr>
            <p:cNvPr id="20" name="Title 1">
              <a:extLst>
                <a:ext uri="{FF2B5EF4-FFF2-40B4-BE49-F238E27FC236}">
                  <a16:creationId xmlns:a16="http://schemas.microsoft.com/office/drawing/2014/main" id="{8BB98E84-EDFF-3548-BA49-93D6A6FC7559}"/>
                </a:ext>
              </a:extLst>
            </p:cNvPr>
            <p:cNvSpPr txBox="1">
              <a:spLocks/>
            </p:cNvSpPr>
            <p:nvPr/>
          </p:nvSpPr>
          <p:spPr>
            <a:xfrm>
              <a:off x="2867025" y="2926516"/>
              <a:ext cx="8096250" cy="24574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latin typeface="ABeeZee" panose="02000000000000000000" pitchFamily="2" charset="0"/>
                </a:rPr>
                <a:t>Sort 1p, 2p, 5p and 10p coins</a:t>
              </a:r>
            </a:p>
            <a:p>
              <a:endParaRPr lang="en-GB" sz="2400" dirty="0">
                <a:latin typeface="ABeeZee" panose="02000000000000000000" pitchFamily="2" charset="0"/>
              </a:endParaRPr>
            </a:p>
            <a:p>
              <a:endParaRPr lang="en-GB" sz="2400" dirty="0">
                <a:latin typeface="ABeeZee" panose="02000000000000000000" pitchFamily="2" charset="0"/>
              </a:endParaRPr>
            </a:p>
            <a:p>
              <a:endParaRPr lang="en-GB" sz="2400" dirty="0">
                <a:latin typeface="ABeeZee" panose="02000000000000000000" pitchFamily="2" charset="0"/>
              </a:endParaRPr>
            </a:p>
            <a:p>
              <a:endParaRPr lang="en-GB" sz="2400" dirty="0">
                <a:latin typeface="ABeeZee" panose="02000000000000000000" pitchFamily="2" charset="0"/>
              </a:endParaRPr>
            </a:p>
            <a:p>
              <a:r>
                <a:rPr lang="en-GB" sz="2400" dirty="0">
                  <a:latin typeface="ABeeZee" panose="02000000000000000000" pitchFamily="2" charset="0"/>
                </a:rPr>
                <a:t>Sort all coins</a:t>
              </a:r>
            </a:p>
          </p:txBody>
        </p:sp>
      </p:grpSp>
      <p:sp>
        <p:nvSpPr>
          <p:cNvPr id="21" name="Rectangle 20">
            <a:extLst>
              <a:ext uri="{FF2B5EF4-FFF2-40B4-BE49-F238E27FC236}">
                <a16:creationId xmlns:a16="http://schemas.microsoft.com/office/drawing/2014/main" id="{BB681388-57E7-6C4B-B379-DA8A4E128C21}"/>
              </a:ext>
            </a:extLst>
          </p:cNvPr>
          <p:cNvSpPr/>
          <p:nvPr/>
        </p:nvSpPr>
        <p:spPr>
          <a:xfrm>
            <a:off x="1025178" y="2135772"/>
            <a:ext cx="8513869" cy="830997"/>
          </a:xfrm>
          <a:prstGeom prst="rect">
            <a:avLst/>
          </a:prstGeom>
        </p:spPr>
        <p:txBody>
          <a:bodyPr wrap="none">
            <a:spAutoFit/>
          </a:bodyPr>
          <a:lstStyle/>
          <a:p>
            <a:r>
              <a:rPr lang="en-GB" sz="2400" dirty="0">
                <a:latin typeface="ABeeZee" panose="02000000000000000000" pitchFamily="2" charset="0"/>
              </a:rPr>
              <a:t>After your child has sorted the coins, count them.</a:t>
            </a:r>
          </a:p>
          <a:p>
            <a:r>
              <a:rPr lang="en-GB" sz="2400" dirty="0">
                <a:latin typeface="ABeeZee" panose="02000000000000000000" pitchFamily="2" charset="0"/>
              </a:rPr>
              <a:t>(You may find ‘counting coins’ a useful resource for this)  </a:t>
            </a:r>
            <a:endParaRPr lang="en-GB" sz="2400" dirty="0"/>
          </a:p>
        </p:txBody>
      </p:sp>
      <p:sp>
        <p:nvSpPr>
          <p:cNvPr id="9" name="Rounded Rectangle 8">
            <a:extLst>
              <a:ext uri="{FF2B5EF4-FFF2-40B4-BE49-F238E27FC236}">
                <a16:creationId xmlns:a16="http://schemas.microsoft.com/office/drawing/2014/main" id="{20687F69-883D-2B4D-9728-F2349CF28E4C}"/>
              </a:ext>
            </a:extLst>
          </p:cNvPr>
          <p:cNvSpPr/>
          <p:nvPr/>
        </p:nvSpPr>
        <p:spPr>
          <a:xfrm>
            <a:off x="6096000" y="4013858"/>
            <a:ext cx="4530485" cy="2284558"/>
          </a:xfrm>
          <a:prstGeom prst="roundRect">
            <a:avLst/>
          </a:prstGeom>
          <a:solidFill>
            <a:srgbClr val="FFC1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BeeZee" panose="02000000000000000000" pitchFamily="2" charset="0"/>
              </a:rPr>
              <a:t>Key Questions:</a:t>
            </a:r>
          </a:p>
          <a:p>
            <a:r>
              <a:rPr lang="en-GB" dirty="0">
                <a:solidFill>
                  <a:schemeClr val="tx1"/>
                </a:solidFill>
                <a:latin typeface="ABeeZee" panose="02000000000000000000" pitchFamily="2" charset="0"/>
              </a:rPr>
              <a:t>What colour are each of the coins?</a:t>
            </a:r>
          </a:p>
          <a:p>
            <a:r>
              <a:rPr lang="en-GB" dirty="0">
                <a:solidFill>
                  <a:schemeClr val="tx1"/>
                </a:solidFill>
                <a:latin typeface="ABeeZee" panose="02000000000000000000" pitchFamily="2" charset="0"/>
              </a:rPr>
              <a:t>Which coin is the biggest?</a:t>
            </a:r>
          </a:p>
          <a:p>
            <a:r>
              <a:rPr lang="en-GB" dirty="0">
                <a:solidFill>
                  <a:schemeClr val="tx1"/>
                </a:solidFill>
                <a:latin typeface="ABeeZee" panose="02000000000000000000" pitchFamily="2" charset="0"/>
              </a:rPr>
              <a:t>Which coin is the smallest?  </a:t>
            </a:r>
          </a:p>
          <a:p>
            <a:r>
              <a:rPr lang="en-GB" dirty="0">
                <a:solidFill>
                  <a:schemeClr val="tx1"/>
                </a:solidFill>
                <a:latin typeface="ABeeZee" panose="02000000000000000000" pitchFamily="2" charset="0"/>
              </a:rPr>
              <a:t>How much is this coin worth?</a:t>
            </a:r>
          </a:p>
          <a:p>
            <a:r>
              <a:rPr lang="en-GB" dirty="0">
                <a:solidFill>
                  <a:schemeClr val="tx1"/>
                </a:solidFill>
                <a:latin typeface="ABeeZee" panose="02000000000000000000" pitchFamily="2" charset="0"/>
              </a:rPr>
              <a:t>What coin is worth the most?</a:t>
            </a:r>
          </a:p>
          <a:p>
            <a:r>
              <a:rPr lang="en-GB" dirty="0">
                <a:solidFill>
                  <a:schemeClr val="tx1"/>
                </a:solidFill>
                <a:latin typeface="ABeeZee" panose="02000000000000000000" pitchFamily="2" charset="0"/>
              </a:rPr>
              <a:t>How many </a:t>
            </a:r>
            <a:r>
              <a:rPr lang="en-GB" u="sng" dirty="0">
                <a:solidFill>
                  <a:schemeClr val="tx1"/>
                </a:solidFill>
                <a:latin typeface="ABeeZee" panose="02000000000000000000" pitchFamily="2" charset="0"/>
              </a:rPr>
              <a:t>1p’s</a:t>
            </a:r>
            <a:r>
              <a:rPr lang="en-GB" dirty="0">
                <a:solidFill>
                  <a:schemeClr val="tx1"/>
                </a:solidFill>
                <a:latin typeface="ABeeZee" panose="02000000000000000000" pitchFamily="2" charset="0"/>
              </a:rPr>
              <a:t> are in </a:t>
            </a:r>
            <a:r>
              <a:rPr lang="en-GB" u="sng" dirty="0">
                <a:solidFill>
                  <a:schemeClr val="tx1"/>
                </a:solidFill>
                <a:latin typeface="ABeeZee" panose="02000000000000000000" pitchFamily="2" charset="0"/>
              </a:rPr>
              <a:t>10p</a:t>
            </a:r>
            <a:r>
              <a:rPr lang="en-GB" dirty="0">
                <a:solidFill>
                  <a:schemeClr val="tx1"/>
                </a:solidFill>
                <a:latin typeface="ABeeZee" panose="02000000000000000000" pitchFamily="2" charset="0"/>
              </a:rPr>
              <a:t>?  </a:t>
            </a:r>
          </a:p>
        </p:txBody>
      </p:sp>
    </p:spTree>
    <p:extLst>
      <p:ext uri="{BB962C8B-B14F-4D97-AF65-F5344CB8AC3E}">
        <p14:creationId xmlns:p14="http://schemas.microsoft.com/office/powerpoint/2010/main" val="286284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9D65887-1261-EE4F-BFF4-DE5C91BF6356}"/>
              </a:ext>
            </a:extLst>
          </p:cNvPr>
          <p:cNvSpPr/>
          <p:nvPr/>
        </p:nvSpPr>
        <p:spPr>
          <a:xfrm>
            <a:off x="666750" y="400050"/>
            <a:ext cx="10687049" cy="60579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8295350-1B4E-8343-A832-544AE3E1B3F1}"/>
              </a:ext>
            </a:extLst>
          </p:cNvPr>
          <p:cNvSpPr/>
          <p:nvPr/>
        </p:nvSpPr>
        <p:spPr>
          <a:xfrm>
            <a:off x="1228725" y="4599066"/>
            <a:ext cx="6096000" cy="369332"/>
          </a:xfrm>
          <a:prstGeom prst="rect">
            <a:avLst/>
          </a:prstGeom>
        </p:spPr>
        <p:txBody>
          <a:bodyPr>
            <a:spAutoFit/>
          </a:bodyPr>
          <a:lstStyle/>
          <a:p>
            <a:endParaRPr lang="en-GB" dirty="0"/>
          </a:p>
        </p:txBody>
      </p:sp>
      <p:pic>
        <p:nvPicPr>
          <p:cNvPr id="17" name="Picture 16">
            <a:extLst>
              <a:ext uri="{FF2B5EF4-FFF2-40B4-BE49-F238E27FC236}">
                <a16:creationId xmlns:a16="http://schemas.microsoft.com/office/drawing/2014/main" id="{B937349E-ECBC-AF40-A52F-0EB1CA85D1FA}"/>
              </a:ext>
            </a:extLst>
          </p:cNvPr>
          <p:cNvPicPr>
            <a:picLocks noChangeAspect="1"/>
          </p:cNvPicPr>
          <p:nvPr/>
        </p:nvPicPr>
        <p:blipFill>
          <a:blip r:embed="rId4"/>
          <a:stretch>
            <a:fillRect/>
          </a:stretch>
        </p:blipFill>
        <p:spPr>
          <a:xfrm rot="278733">
            <a:off x="6154500" y="263533"/>
            <a:ext cx="4095004" cy="2835003"/>
          </a:xfrm>
          <a:prstGeom prst="rect">
            <a:avLst/>
          </a:prstGeom>
        </p:spPr>
      </p:pic>
      <p:pic>
        <p:nvPicPr>
          <p:cNvPr id="19" name="Picture 18">
            <a:extLst>
              <a:ext uri="{FF2B5EF4-FFF2-40B4-BE49-F238E27FC236}">
                <a16:creationId xmlns:a16="http://schemas.microsoft.com/office/drawing/2014/main" id="{6CF6AD4E-892B-044F-9847-CC8E831553DC}"/>
              </a:ext>
            </a:extLst>
          </p:cNvPr>
          <p:cNvPicPr>
            <a:picLocks noChangeAspect="1"/>
          </p:cNvPicPr>
          <p:nvPr/>
        </p:nvPicPr>
        <p:blipFill>
          <a:blip r:embed="rId5"/>
          <a:stretch>
            <a:fillRect/>
          </a:stretch>
        </p:blipFill>
        <p:spPr>
          <a:xfrm rot="21080092">
            <a:off x="7785569" y="1656433"/>
            <a:ext cx="4095004" cy="2835003"/>
          </a:xfrm>
          <a:prstGeom prst="rect">
            <a:avLst/>
          </a:prstGeom>
        </p:spPr>
      </p:pic>
      <p:sp>
        <p:nvSpPr>
          <p:cNvPr id="10" name="Title 1">
            <a:extLst>
              <a:ext uri="{FF2B5EF4-FFF2-40B4-BE49-F238E27FC236}">
                <a16:creationId xmlns:a16="http://schemas.microsoft.com/office/drawing/2014/main" id="{41997ED6-D695-F142-8A69-7FF795A88C9A}"/>
              </a:ext>
            </a:extLst>
          </p:cNvPr>
          <p:cNvSpPr>
            <a:spLocks noGrp="1"/>
          </p:cNvSpPr>
          <p:nvPr>
            <p:ph type="title"/>
          </p:nvPr>
        </p:nvSpPr>
        <p:spPr>
          <a:xfrm>
            <a:off x="870513" y="1399716"/>
            <a:ext cx="5225486" cy="3986499"/>
          </a:xfrm>
        </p:spPr>
        <p:txBody>
          <a:bodyPr>
            <a:noAutofit/>
          </a:bodyPr>
          <a:lstStyle/>
          <a:p>
            <a:r>
              <a:rPr lang="en-GB" sz="2400" dirty="0">
                <a:latin typeface="ABeeZee" panose="02000000000000000000" pitchFamily="2" charset="0"/>
              </a:rPr>
              <a:t>Cut around the coin flashcards. </a:t>
            </a:r>
            <a:br>
              <a:rPr lang="en-GB" sz="2400" dirty="0">
                <a:latin typeface="ABeeZee" panose="02000000000000000000" pitchFamily="2" charset="0"/>
              </a:rPr>
            </a:br>
            <a:br>
              <a:rPr lang="en-GB" sz="2400" dirty="0">
                <a:latin typeface="ABeeZee" panose="02000000000000000000" pitchFamily="2" charset="0"/>
              </a:rPr>
            </a:br>
            <a:r>
              <a:rPr lang="en-GB" sz="2400" b="1" dirty="0">
                <a:latin typeface="ABeeZee" panose="02000000000000000000" pitchFamily="2" charset="0"/>
              </a:rPr>
              <a:t>Pairs</a:t>
            </a:r>
            <a:r>
              <a:rPr lang="en-GB" sz="2400" dirty="0">
                <a:latin typeface="ABeeZee" panose="02000000000000000000" pitchFamily="2" charset="0"/>
              </a:rPr>
              <a:t>: </a:t>
            </a:r>
            <a:br>
              <a:rPr lang="en-GB" sz="2400" dirty="0">
                <a:latin typeface="ABeeZee" panose="02000000000000000000" pitchFamily="2" charset="0"/>
              </a:rPr>
            </a:br>
            <a:r>
              <a:rPr lang="en-GB" sz="2400" dirty="0">
                <a:latin typeface="ABeeZee" panose="02000000000000000000" pitchFamily="2" charset="0"/>
              </a:rPr>
              <a:t>Put the cards face down on the table and allow your child to turn over 2 cards. If the cards are not a match, turn them back over and let your child try again.</a:t>
            </a:r>
            <a:br>
              <a:rPr lang="en-GB" sz="2400" dirty="0">
                <a:latin typeface="ABeeZee" panose="02000000000000000000" pitchFamily="2" charset="0"/>
              </a:rPr>
            </a:br>
            <a:br>
              <a:rPr lang="en-GB" sz="2400" dirty="0">
                <a:latin typeface="ABeeZee" panose="02000000000000000000" pitchFamily="2" charset="0"/>
              </a:rPr>
            </a:br>
            <a:r>
              <a:rPr lang="en-GB" sz="2400" b="1" dirty="0">
                <a:latin typeface="ABeeZee" panose="02000000000000000000" pitchFamily="2" charset="0"/>
              </a:rPr>
              <a:t>Snap</a:t>
            </a:r>
            <a:r>
              <a:rPr lang="en-GB" sz="2400" dirty="0">
                <a:latin typeface="ABeeZee" panose="02000000000000000000" pitchFamily="2" charset="0"/>
              </a:rPr>
              <a:t>:</a:t>
            </a:r>
            <a:br>
              <a:rPr lang="en-GB" sz="2400" dirty="0">
                <a:latin typeface="ABeeZee" panose="02000000000000000000" pitchFamily="2" charset="0"/>
              </a:rPr>
            </a:br>
            <a:r>
              <a:rPr lang="en-GB" sz="2400" dirty="0">
                <a:latin typeface="ABeeZee" panose="02000000000000000000" pitchFamily="2" charset="0"/>
              </a:rPr>
              <a:t>Split the cards into two piles and play snap. </a:t>
            </a:r>
            <a:br>
              <a:rPr lang="en-GB" sz="2400" dirty="0">
                <a:latin typeface="ABeeZee" panose="02000000000000000000" pitchFamily="2" charset="0"/>
              </a:rPr>
            </a:br>
            <a:br>
              <a:rPr lang="en-GB" sz="2400" dirty="0">
                <a:latin typeface="ABeeZee" panose="02000000000000000000" pitchFamily="2" charset="0"/>
              </a:rPr>
            </a:br>
            <a:r>
              <a:rPr lang="en-GB" sz="2400" dirty="0">
                <a:latin typeface="ABeeZee" panose="02000000000000000000" pitchFamily="2" charset="0"/>
              </a:rPr>
              <a:t>If your child makes a match or a snap, ask your child to state the name and the value of the coin. </a:t>
            </a:r>
          </a:p>
        </p:txBody>
      </p:sp>
      <p:sp>
        <p:nvSpPr>
          <p:cNvPr id="9" name="Rounded Rectangle 8">
            <a:extLst>
              <a:ext uri="{FF2B5EF4-FFF2-40B4-BE49-F238E27FC236}">
                <a16:creationId xmlns:a16="http://schemas.microsoft.com/office/drawing/2014/main" id="{20687F69-883D-2B4D-9728-F2349CF28E4C}"/>
              </a:ext>
            </a:extLst>
          </p:cNvPr>
          <p:cNvSpPr/>
          <p:nvPr/>
        </p:nvSpPr>
        <p:spPr>
          <a:xfrm>
            <a:off x="6095999" y="3998558"/>
            <a:ext cx="4530485" cy="2284558"/>
          </a:xfrm>
          <a:prstGeom prst="roundRect">
            <a:avLst/>
          </a:prstGeom>
          <a:solidFill>
            <a:srgbClr val="FFC1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BeeZee" panose="02000000000000000000" pitchFamily="2" charset="0"/>
              </a:rPr>
              <a:t>Key Questions:</a:t>
            </a:r>
          </a:p>
          <a:p>
            <a:r>
              <a:rPr lang="en-GB" dirty="0">
                <a:solidFill>
                  <a:schemeClr val="tx1"/>
                </a:solidFill>
                <a:latin typeface="ABeeZee" panose="02000000000000000000" pitchFamily="2" charset="0"/>
              </a:rPr>
              <a:t>What is the coin called?</a:t>
            </a:r>
          </a:p>
          <a:p>
            <a:r>
              <a:rPr lang="en-GB" dirty="0">
                <a:solidFill>
                  <a:schemeClr val="tx1"/>
                </a:solidFill>
                <a:latin typeface="ABeeZee" panose="02000000000000000000" pitchFamily="2" charset="0"/>
              </a:rPr>
              <a:t>What value does this coin have?</a:t>
            </a:r>
          </a:p>
          <a:p>
            <a:r>
              <a:rPr lang="en-GB" dirty="0">
                <a:solidFill>
                  <a:schemeClr val="tx1"/>
                </a:solidFill>
                <a:latin typeface="ABeeZee" panose="02000000000000000000" pitchFamily="2" charset="0"/>
              </a:rPr>
              <a:t>How many </a:t>
            </a:r>
            <a:r>
              <a:rPr lang="en-GB" u="sng" dirty="0">
                <a:solidFill>
                  <a:schemeClr val="tx1"/>
                </a:solidFill>
                <a:latin typeface="ABeeZee" panose="02000000000000000000" pitchFamily="2" charset="0"/>
              </a:rPr>
              <a:t>1p’s</a:t>
            </a:r>
            <a:r>
              <a:rPr lang="en-GB" dirty="0">
                <a:solidFill>
                  <a:schemeClr val="tx1"/>
                </a:solidFill>
                <a:latin typeface="ABeeZee" panose="02000000000000000000" pitchFamily="2" charset="0"/>
              </a:rPr>
              <a:t> are in </a:t>
            </a:r>
            <a:r>
              <a:rPr lang="en-GB" u="sng" dirty="0">
                <a:solidFill>
                  <a:schemeClr val="tx1"/>
                </a:solidFill>
                <a:latin typeface="ABeeZee" panose="02000000000000000000" pitchFamily="2" charset="0"/>
              </a:rPr>
              <a:t>10p</a:t>
            </a:r>
            <a:r>
              <a:rPr lang="en-GB" dirty="0">
                <a:solidFill>
                  <a:schemeClr val="tx1"/>
                </a:solidFill>
                <a:latin typeface="ABeeZee" panose="02000000000000000000" pitchFamily="2" charset="0"/>
              </a:rPr>
              <a:t>?   </a:t>
            </a:r>
          </a:p>
          <a:p>
            <a:r>
              <a:rPr lang="en-GB" dirty="0">
                <a:solidFill>
                  <a:schemeClr val="tx1"/>
                </a:solidFill>
                <a:latin typeface="ABeeZee" panose="02000000000000000000" pitchFamily="2" charset="0"/>
              </a:rPr>
              <a:t>Can you think of another way to make this value?</a:t>
            </a:r>
          </a:p>
        </p:txBody>
      </p:sp>
    </p:spTree>
    <p:extLst>
      <p:ext uri="{BB962C8B-B14F-4D97-AF65-F5344CB8AC3E}">
        <p14:creationId xmlns:p14="http://schemas.microsoft.com/office/powerpoint/2010/main" val="228254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9D65887-1261-EE4F-BFF4-DE5C91BF6356}"/>
              </a:ext>
            </a:extLst>
          </p:cNvPr>
          <p:cNvSpPr/>
          <p:nvPr/>
        </p:nvSpPr>
        <p:spPr>
          <a:xfrm>
            <a:off x="666750" y="400050"/>
            <a:ext cx="10687049" cy="60579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41997ED6-D695-F142-8A69-7FF795A88C9A}"/>
              </a:ext>
            </a:extLst>
          </p:cNvPr>
          <p:cNvSpPr>
            <a:spLocks noGrp="1"/>
          </p:cNvSpPr>
          <p:nvPr>
            <p:ph type="title"/>
          </p:nvPr>
        </p:nvSpPr>
        <p:spPr>
          <a:xfrm>
            <a:off x="981757" y="659375"/>
            <a:ext cx="8096250" cy="1090162"/>
          </a:xfrm>
        </p:spPr>
        <p:txBody>
          <a:bodyPr>
            <a:noAutofit/>
          </a:bodyPr>
          <a:lstStyle/>
          <a:p>
            <a:r>
              <a:rPr lang="en-GB" sz="2400" b="1" dirty="0">
                <a:latin typeface="ABeeZee" panose="02000000000000000000" pitchFamily="2" charset="0"/>
              </a:rPr>
              <a:t>Different ways to make - </a:t>
            </a:r>
            <a:br>
              <a:rPr lang="en-GB" sz="2400" dirty="0">
                <a:latin typeface="ABeeZee" panose="02000000000000000000" pitchFamily="2" charset="0"/>
              </a:rPr>
            </a:br>
            <a:endParaRPr lang="en-GB" sz="2400" dirty="0">
              <a:latin typeface="ABeeZee" panose="02000000000000000000" pitchFamily="2" charset="0"/>
            </a:endParaRPr>
          </a:p>
        </p:txBody>
      </p:sp>
      <p:sp>
        <p:nvSpPr>
          <p:cNvPr id="6" name="Rectangle 5">
            <a:extLst>
              <a:ext uri="{FF2B5EF4-FFF2-40B4-BE49-F238E27FC236}">
                <a16:creationId xmlns:a16="http://schemas.microsoft.com/office/drawing/2014/main" id="{68295350-1B4E-8343-A832-544AE3E1B3F1}"/>
              </a:ext>
            </a:extLst>
          </p:cNvPr>
          <p:cNvSpPr/>
          <p:nvPr/>
        </p:nvSpPr>
        <p:spPr>
          <a:xfrm>
            <a:off x="1228725" y="4599066"/>
            <a:ext cx="6096000" cy="369332"/>
          </a:xfrm>
          <a:prstGeom prst="rect">
            <a:avLst/>
          </a:prstGeom>
        </p:spPr>
        <p:txBody>
          <a:bodyPr>
            <a:spAutoFit/>
          </a:bodyPr>
          <a:lstStyle/>
          <a:p>
            <a:endParaRPr lang="en-GB" dirty="0"/>
          </a:p>
        </p:txBody>
      </p:sp>
      <p:grpSp>
        <p:nvGrpSpPr>
          <p:cNvPr id="22" name="Group 21">
            <a:extLst>
              <a:ext uri="{FF2B5EF4-FFF2-40B4-BE49-F238E27FC236}">
                <a16:creationId xmlns:a16="http://schemas.microsoft.com/office/drawing/2014/main" id="{C14294F1-7509-E04B-9F40-469CEEF70B8E}"/>
              </a:ext>
            </a:extLst>
          </p:cNvPr>
          <p:cNvGrpSpPr/>
          <p:nvPr/>
        </p:nvGrpSpPr>
        <p:grpSpPr>
          <a:xfrm>
            <a:off x="1004366" y="3288803"/>
            <a:ext cx="2051886" cy="3026537"/>
            <a:chOff x="854610" y="2518504"/>
            <a:chExt cx="2051886" cy="3026537"/>
          </a:xfrm>
        </p:grpSpPr>
        <p:grpSp>
          <p:nvGrpSpPr>
            <p:cNvPr id="11" name="Group 10">
              <a:extLst>
                <a:ext uri="{FF2B5EF4-FFF2-40B4-BE49-F238E27FC236}">
                  <a16:creationId xmlns:a16="http://schemas.microsoft.com/office/drawing/2014/main" id="{EC1EA9C5-824F-8046-98F2-46837004246C}"/>
                </a:ext>
              </a:extLst>
            </p:cNvPr>
            <p:cNvGrpSpPr/>
            <p:nvPr/>
          </p:nvGrpSpPr>
          <p:grpSpPr>
            <a:xfrm>
              <a:off x="854611" y="2518504"/>
              <a:ext cx="2051885" cy="1446408"/>
              <a:chOff x="7833556" y="34864"/>
              <a:chExt cx="2051885" cy="1446408"/>
            </a:xfrm>
          </p:grpSpPr>
          <p:pic>
            <p:nvPicPr>
              <p:cNvPr id="12" name="Picture 11" descr="Plain Piggy Bank Worksheet / Worksheet - plain, piggy, bank, money, display, poster">
                <a:extLst>
                  <a:ext uri="{FF2B5EF4-FFF2-40B4-BE49-F238E27FC236}">
                    <a16:creationId xmlns:a16="http://schemas.microsoft.com/office/drawing/2014/main" id="{01473FB0-AC94-EC41-AA9E-A9CD53F0745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41" b="89841" l="6825" r="90000">
                            <a14:foregroundMark x1="10794" y1="40317" x2="6825" y2="62540"/>
                          </a14:backgroundRemoval>
                        </a14:imgEffect>
                      </a14:imgLayer>
                    </a14:imgProps>
                  </a:ext>
                  <a:ext uri="{28A0092B-C50C-407E-A947-70E740481C1C}">
                    <a14:useLocalDpi xmlns:a14="http://schemas.microsoft.com/office/drawing/2010/main" val="0"/>
                  </a:ext>
                </a:extLst>
              </a:blip>
              <a:srcRect l="3032" t="18534" r="51095" b="16988"/>
              <a:stretch/>
            </p:blipFill>
            <p:spPr bwMode="auto">
              <a:xfrm rot="747643">
                <a:off x="7833556" y="34864"/>
                <a:ext cx="2051885" cy="1446408"/>
              </a:xfrm>
              <a:prstGeom prst="rect">
                <a:avLst/>
              </a:prstGeom>
              <a:noFill/>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52ED96C7-BEF8-454C-ABD1-078B31D14D8B}"/>
                  </a:ext>
                </a:extLst>
              </p:cNvPr>
              <p:cNvSpPr/>
              <p:nvPr/>
            </p:nvSpPr>
            <p:spPr>
              <a:xfrm>
                <a:off x="8587499" y="598077"/>
                <a:ext cx="1207382" cy="523220"/>
              </a:xfrm>
              <a:prstGeom prst="rect">
                <a:avLst/>
              </a:prstGeom>
            </p:spPr>
            <p:txBody>
              <a:bodyPr wrap="none">
                <a:spAutoFit/>
              </a:bodyPr>
              <a:lstStyle/>
              <a:p>
                <a:r>
                  <a:rPr lang="en-GB" sz="1400" dirty="0">
                    <a:latin typeface="ABeeZee" panose="02000000000000000000" pitchFamily="2" charset="0"/>
                  </a:rPr>
                  <a:t>Foundation </a:t>
                </a:r>
              </a:p>
              <a:p>
                <a:pPr algn="ctr"/>
                <a:r>
                  <a:rPr lang="en-GB" sz="1400" dirty="0">
                    <a:latin typeface="ABeeZee" panose="02000000000000000000" pitchFamily="2" charset="0"/>
                  </a:rPr>
                  <a:t>Stage</a:t>
                </a:r>
              </a:p>
            </p:txBody>
          </p:sp>
        </p:grpSp>
        <p:grpSp>
          <p:nvGrpSpPr>
            <p:cNvPr id="14" name="Group 13">
              <a:extLst>
                <a:ext uri="{FF2B5EF4-FFF2-40B4-BE49-F238E27FC236}">
                  <a16:creationId xmlns:a16="http://schemas.microsoft.com/office/drawing/2014/main" id="{7E03EC0D-C525-5041-A59D-91FBEBCBDEB3}"/>
                </a:ext>
              </a:extLst>
            </p:cNvPr>
            <p:cNvGrpSpPr/>
            <p:nvPr/>
          </p:nvGrpSpPr>
          <p:grpSpPr>
            <a:xfrm>
              <a:off x="854610" y="4098633"/>
              <a:ext cx="2051885" cy="1446408"/>
              <a:chOff x="7833556" y="34864"/>
              <a:chExt cx="2051885" cy="1446408"/>
            </a:xfrm>
          </p:grpSpPr>
          <p:pic>
            <p:nvPicPr>
              <p:cNvPr id="15" name="Picture 14" descr="Plain Piggy Bank Worksheet / Worksheet - plain, piggy, bank, money, display, poster">
                <a:extLst>
                  <a:ext uri="{FF2B5EF4-FFF2-40B4-BE49-F238E27FC236}">
                    <a16:creationId xmlns:a16="http://schemas.microsoft.com/office/drawing/2014/main" id="{8F946A05-7DD3-A14D-85BA-C75E916AE50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41" b="89841" l="6825" r="90000">
                            <a14:foregroundMark x1="10794" y1="40317" x2="6825" y2="62540"/>
                          </a14:backgroundRemoval>
                        </a14:imgEffect>
                      </a14:imgLayer>
                    </a14:imgProps>
                  </a:ext>
                  <a:ext uri="{28A0092B-C50C-407E-A947-70E740481C1C}">
                    <a14:useLocalDpi xmlns:a14="http://schemas.microsoft.com/office/drawing/2010/main" val="0"/>
                  </a:ext>
                </a:extLst>
              </a:blip>
              <a:srcRect l="3032" t="18534" r="51095" b="16988"/>
              <a:stretch/>
            </p:blipFill>
            <p:spPr bwMode="auto">
              <a:xfrm rot="747643">
                <a:off x="7833556" y="34864"/>
                <a:ext cx="2051885" cy="1446408"/>
              </a:xfrm>
              <a:prstGeom prst="rect">
                <a:avLst/>
              </a:prstGeom>
              <a:noFill/>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B52F6891-2B27-CC4B-82A7-B9DA19061D3D}"/>
                  </a:ext>
                </a:extLst>
              </p:cNvPr>
              <p:cNvSpPr/>
              <p:nvPr/>
            </p:nvSpPr>
            <p:spPr>
              <a:xfrm>
                <a:off x="8534490" y="643595"/>
                <a:ext cx="1188146" cy="307777"/>
              </a:xfrm>
              <a:prstGeom prst="rect">
                <a:avLst/>
              </a:prstGeom>
            </p:spPr>
            <p:txBody>
              <a:bodyPr wrap="none">
                <a:spAutoFit/>
              </a:bodyPr>
              <a:lstStyle/>
              <a:p>
                <a:r>
                  <a:rPr lang="en-GB" sz="1400" dirty="0">
                    <a:latin typeface="ABeeZee" panose="02000000000000000000" pitchFamily="2" charset="0"/>
                  </a:rPr>
                  <a:t>Key Stage 1</a:t>
                </a:r>
              </a:p>
            </p:txBody>
          </p:sp>
        </p:grpSp>
      </p:grpSp>
      <p:sp>
        <p:nvSpPr>
          <p:cNvPr id="21" name="Rectangle 20">
            <a:extLst>
              <a:ext uri="{FF2B5EF4-FFF2-40B4-BE49-F238E27FC236}">
                <a16:creationId xmlns:a16="http://schemas.microsoft.com/office/drawing/2014/main" id="{BB681388-57E7-6C4B-B379-DA8A4E128C21}"/>
              </a:ext>
            </a:extLst>
          </p:cNvPr>
          <p:cNvSpPr/>
          <p:nvPr/>
        </p:nvSpPr>
        <p:spPr>
          <a:xfrm>
            <a:off x="981757" y="1254561"/>
            <a:ext cx="9601689" cy="1938992"/>
          </a:xfrm>
          <a:prstGeom prst="rect">
            <a:avLst/>
          </a:prstGeom>
        </p:spPr>
        <p:txBody>
          <a:bodyPr wrap="square">
            <a:spAutoFit/>
          </a:bodyPr>
          <a:lstStyle/>
          <a:p>
            <a:r>
              <a:rPr lang="en-GB" sz="2400" dirty="0">
                <a:latin typeface="ABeeZee" panose="02000000000000000000" pitchFamily="2" charset="0"/>
              </a:rPr>
              <a:t>This allows children to explore how one coin relates to another. </a:t>
            </a:r>
          </a:p>
          <a:p>
            <a:r>
              <a:rPr lang="en-GB" sz="2400" dirty="0">
                <a:latin typeface="ABeeZee" panose="02000000000000000000" pitchFamily="2" charset="0"/>
              </a:rPr>
              <a:t>For example 10 pennies are the same as one 10 pence.</a:t>
            </a:r>
          </a:p>
          <a:p>
            <a:endParaRPr lang="en-GB" sz="2400" dirty="0">
              <a:latin typeface="ABeeZee" panose="02000000000000000000" pitchFamily="2" charset="0"/>
            </a:endParaRPr>
          </a:p>
          <a:p>
            <a:r>
              <a:rPr lang="en-GB" sz="2400" dirty="0">
                <a:latin typeface="ABeeZee" panose="02000000000000000000" pitchFamily="2" charset="0"/>
              </a:rPr>
              <a:t>Children can check they are correct by using dots above/on the coin to represent its value and then counting all of the dots. </a:t>
            </a:r>
          </a:p>
        </p:txBody>
      </p:sp>
      <p:pic>
        <p:nvPicPr>
          <p:cNvPr id="17" name="Picture 16">
            <a:extLst>
              <a:ext uri="{FF2B5EF4-FFF2-40B4-BE49-F238E27FC236}">
                <a16:creationId xmlns:a16="http://schemas.microsoft.com/office/drawing/2014/main" id="{B4642051-1335-5649-96DF-57281188107B}"/>
              </a:ext>
            </a:extLst>
          </p:cNvPr>
          <p:cNvPicPr>
            <a:picLocks noChangeAspect="1"/>
          </p:cNvPicPr>
          <p:nvPr/>
        </p:nvPicPr>
        <p:blipFill>
          <a:blip r:embed="rId6"/>
          <a:stretch>
            <a:fillRect/>
          </a:stretch>
        </p:blipFill>
        <p:spPr>
          <a:xfrm>
            <a:off x="7011865" y="3253898"/>
            <a:ext cx="4953000" cy="3429000"/>
          </a:xfrm>
          <a:prstGeom prst="rect">
            <a:avLst/>
          </a:prstGeom>
          <a:ln w="19050">
            <a:solidFill>
              <a:srgbClr val="FFC1BA"/>
            </a:solidFill>
          </a:ln>
        </p:spPr>
      </p:pic>
      <p:sp>
        <p:nvSpPr>
          <p:cNvPr id="19" name="Title 1">
            <a:extLst>
              <a:ext uri="{FF2B5EF4-FFF2-40B4-BE49-F238E27FC236}">
                <a16:creationId xmlns:a16="http://schemas.microsoft.com/office/drawing/2014/main" id="{CA9A5CA8-7CF6-994E-B0CE-71AF8D1C9D0A}"/>
              </a:ext>
            </a:extLst>
          </p:cNvPr>
          <p:cNvSpPr txBox="1">
            <a:spLocks/>
          </p:cNvSpPr>
          <p:nvPr/>
        </p:nvSpPr>
        <p:spPr>
          <a:xfrm>
            <a:off x="2998473" y="3696788"/>
            <a:ext cx="8096250" cy="24574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latin typeface="ABeeZee" panose="02000000000000000000" pitchFamily="2" charset="0"/>
              </a:rPr>
              <a:t>Use values up to 10p </a:t>
            </a:r>
          </a:p>
          <a:p>
            <a:endParaRPr lang="en-GB" sz="2400" dirty="0">
              <a:latin typeface="ABeeZee" panose="02000000000000000000" pitchFamily="2" charset="0"/>
            </a:endParaRPr>
          </a:p>
          <a:p>
            <a:endParaRPr lang="en-GB" sz="2400" dirty="0">
              <a:latin typeface="ABeeZee" panose="02000000000000000000" pitchFamily="2" charset="0"/>
            </a:endParaRPr>
          </a:p>
          <a:p>
            <a:endParaRPr lang="en-GB" sz="2400" dirty="0">
              <a:latin typeface="ABeeZee" panose="02000000000000000000" pitchFamily="2" charset="0"/>
            </a:endParaRPr>
          </a:p>
          <a:p>
            <a:endParaRPr lang="en-GB" sz="2400" dirty="0">
              <a:latin typeface="ABeeZee" panose="02000000000000000000" pitchFamily="2" charset="0"/>
            </a:endParaRPr>
          </a:p>
          <a:p>
            <a:r>
              <a:rPr lang="en-GB" sz="2400" dirty="0">
                <a:latin typeface="ABeeZee" panose="02000000000000000000" pitchFamily="2" charset="0"/>
              </a:rPr>
              <a:t>Use values up to £1</a:t>
            </a:r>
          </a:p>
        </p:txBody>
      </p:sp>
      <p:grpSp>
        <p:nvGrpSpPr>
          <p:cNvPr id="4" name="Group 3">
            <a:extLst>
              <a:ext uri="{FF2B5EF4-FFF2-40B4-BE49-F238E27FC236}">
                <a16:creationId xmlns:a16="http://schemas.microsoft.com/office/drawing/2014/main" id="{1C0A0409-E49A-CD4B-A3B1-AED49304F4A2}"/>
              </a:ext>
            </a:extLst>
          </p:cNvPr>
          <p:cNvGrpSpPr/>
          <p:nvPr/>
        </p:nvGrpSpPr>
        <p:grpSpPr>
          <a:xfrm>
            <a:off x="8334710" y="5396291"/>
            <a:ext cx="205256" cy="82501"/>
            <a:chOff x="8334710" y="5396291"/>
            <a:chExt cx="205256" cy="82501"/>
          </a:xfrm>
        </p:grpSpPr>
        <p:sp>
          <p:nvSpPr>
            <p:cNvPr id="3" name="Oval 2">
              <a:extLst>
                <a:ext uri="{FF2B5EF4-FFF2-40B4-BE49-F238E27FC236}">
                  <a16:creationId xmlns:a16="http://schemas.microsoft.com/office/drawing/2014/main" id="{A2578421-BC2C-3F4C-9C77-BD7EA52E5DD2}"/>
                </a:ext>
              </a:extLst>
            </p:cNvPr>
            <p:cNvSpPr>
              <a:spLocks noChangeAspect="1"/>
            </p:cNvSpPr>
            <p:nvPr/>
          </p:nvSpPr>
          <p:spPr>
            <a:xfrm>
              <a:off x="8334710" y="539629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1609F35-CF4B-5643-99E2-4F0BB644C2C8}"/>
                </a:ext>
              </a:extLst>
            </p:cNvPr>
            <p:cNvSpPr>
              <a:spLocks noChangeAspect="1"/>
            </p:cNvSpPr>
            <p:nvPr/>
          </p:nvSpPr>
          <p:spPr>
            <a:xfrm>
              <a:off x="8449966" y="539629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2E99DF3D-55BC-F044-BF9E-51A9B56150AC}"/>
              </a:ext>
            </a:extLst>
          </p:cNvPr>
          <p:cNvGrpSpPr/>
          <p:nvPr/>
        </p:nvGrpSpPr>
        <p:grpSpPr>
          <a:xfrm>
            <a:off x="8813375" y="5396291"/>
            <a:ext cx="205256" cy="82501"/>
            <a:chOff x="8334710" y="5396291"/>
            <a:chExt cx="205256" cy="82501"/>
          </a:xfrm>
        </p:grpSpPr>
        <p:sp>
          <p:nvSpPr>
            <p:cNvPr id="25" name="Oval 24">
              <a:extLst>
                <a:ext uri="{FF2B5EF4-FFF2-40B4-BE49-F238E27FC236}">
                  <a16:creationId xmlns:a16="http://schemas.microsoft.com/office/drawing/2014/main" id="{A4A020C0-5F14-2E4D-AC58-9359A1473AD7}"/>
                </a:ext>
              </a:extLst>
            </p:cNvPr>
            <p:cNvSpPr>
              <a:spLocks noChangeAspect="1"/>
            </p:cNvSpPr>
            <p:nvPr/>
          </p:nvSpPr>
          <p:spPr>
            <a:xfrm>
              <a:off x="8334710" y="539629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F1B79BC2-FEF4-EB42-8809-326ED5E18698}"/>
                </a:ext>
              </a:extLst>
            </p:cNvPr>
            <p:cNvSpPr>
              <a:spLocks noChangeAspect="1"/>
            </p:cNvSpPr>
            <p:nvPr/>
          </p:nvSpPr>
          <p:spPr>
            <a:xfrm>
              <a:off x="8449966" y="539629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E3D69DE1-58D3-B849-B9F6-CCF7AAA496BD}"/>
              </a:ext>
            </a:extLst>
          </p:cNvPr>
          <p:cNvGrpSpPr/>
          <p:nvPr/>
        </p:nvGrpSpPr>
        <p:grpSpPr>
          <a:xfrm>
            <a:off x="8334710" y="5880431"/>
            <a:ext cx="205256" cy="82501"/>
            <a:chOff x="8334710" y="5396291"/>
            <a:chExt cx="205256" cy="82501"/>
          </a:xfrm>
        </p:grpSpPr>
        <p:sp>
          <p:nvSpPr>
            <p:cNvPr id="28" name="Oval 27">
              <a:extLst>
                <a:ext uri="{FF2B5EF4-FFF2-40B4-BE49-F238E27FC236}">
                  <a16:creationId xmlns:a16="http://schemas.microsoft.com/office/drawing/2014/main" id="{46D7F579-27CF-704C-B5D6-42EEDB3DA378}"/>
                </a:ext>
              </a:extLst>
            </p:cNvPr>
            <p:cNvSpPr>
              <a:spLocks noChangeAspect="1"/>
            </p:cNvSpPr>
            <p:nvPr/>
          </p:nvSpPr>
          <p:spPr>
            <a:xfrm>
              <a:off x="8334710" y="539629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DCCB668-19E1-C044-BB44-E3E95F6E8907}"/>
                </a:ext>
              </a:extLst>
            </p:cNvPr>
            <p:cNvSpPr>
              <a:spLocks noChangeAspect="1"/>
            </p:cNvSpPr>
            <p:nvPr/>
          </p:nvSpPr>
          <p:spPr>
            <a:xfrm>
              <a:off x="8449966" y="539629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DA5ABC88-6436-F646-9FDA-7A5B4D67734C}"/>
              </a:ext>
            </a:extLst>
          </p:cNvPr>
          <p:cNvGrpSpPr/>
          <p:nvPr/>
        </p:nvGrpSpPr>
        <p:grpSpPr>
          <a:xfrm>
            <a:off x="8826003" y="5880430"/>
            <a:ext cx="205256" cy="82501"/>
            <a:chOff x="8334710" y="5396291"/>
            <a:chExt cx="205256" cy="82501"/>
          </a:xfrm>
        </p:grpSpPr>
        <p:sp>
          <p:nvSpPr>
            <p:cNvPr id="31" name="Oval 30">
              <a:extLst>
                <a:ext uri="{FF2B5EF4-FFF2-40B4-BE49-F238E27FC236}">
                  <a16:creationId xmlns:a16="http://schemas.microsoft.com/office/drawing/2014/main" id="{E9B0ABE3-460F-CB48-909B-EE32C973487B}"/>
                </a:ext>
              </a:extLst>
            </p:cNvPr>
            <p:cNvSpPr>
              <a:spLocks noChangeAspect="1"/>
            </p:cNvSpPr>
            <p:nvPr/>
          </p:nvSpPr>
          <p:spPr>
            <a:xfrm>
              <a:off x="8334710" y="539629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D995C49-8C84-0E4B-9615-5B728AE2C225}"/>
                </a:ext>
              </a:extLst>
            </p:cNvPr>
            <p:cNvSpPr>
              <a:spLocks noChangeAspect="1"/>
            </p:cNvSpPr>
            <p:nvPr/>
          </p:nvSpPr>
          <p:spPr>
            <a:xfrm>
              <a:off x="8449966" y="539629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E68B7687-E98C-8C42-BA16-DCAA8332DF0D}"/>
              </a:ext>
            </a:extLst>
          </p:cNvPr>
          <p:cNvGrpSpPr/>
          <p:nvPr/>
        </p:nvGrpSpPr>
        <p:grpSpPr>
          <a:xfrm>
            <a:off x="8572969" y="6299959"/>
            <a:ext cx="205256" cy="82501"/>
            <a:chOff x="8334710" y="5396291"/>
            <a:chExt cx="205256" cy="82501"/>
          </a:xfrm>
        </p:grpSpPr>
        <p:sp>
          <p:nvSpPr>
            <p:cNvPr id="34" name="Oval 33">
              <a:extLst>
                <a:ext uri="{FF2B5EF4-FFF2-40B4-BE49-F238E27FC236}">
                  <a16:creationId xmlns:a16="http://schemas.microsoft.com/office/drawing/2014/main" id="{AB161D39-D20D-7047-86C4-41E4F7E9114F}"/>
                </a:ext>
              </a:extLst>
            </p:cNvPr>
            <p:cNvSpPr>
              <a:spLocks noChangeAspect="1"/>
            </p:cNvSpPr>
            <p:nvPr/>
          </p:nvSpPr>
          <p:spPr>
            <a:xfrm>
              <a:off x="8334710" y="539629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6616F70-152B-E340-88A8-87FBEB2BB410}"/>
                </a:ext>
              </a:extLst>
            </p:cNvPr>
            <p:cNvSpPr>
              <a:spLocks noChangeAspect="1"/>
            </p:cNvSpPr>
            <p:nvPr/>
          </p:nvSpPr>
          <p:spPr>
            <a:xfrm>
              <a:off x="8449966" y="539629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Oval 36">
            <a:extLst>
              <a:ext uri="{FF2B5EF4-FFF2-40B4-BE49-F238E27FC236}">
                <a16:creationId xmlns:a16="http://schemas.microsoft.com/office/drawing/2014/main" id="{6FD36214-8909-D346-B70E-050AE8B7E856}"/>
              </a:ext>
            </a:extLst>
          </p:cNvPr>
          <p:cNvSpPr>
            <a:spLocks noChangeAspect="1"/>
          </p:cNvSpPr>
          <p:nvPr/>
        </p:nvSpPr>
        <p:spPr>
          <a:xfrm>
            <a:off x="10095538" y="5313790"/>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52221301-7EEE-9F4E-A265-C337E94CAAEA}"/>
              </a:ext>
            </a:extLst>
          </p:cNvPr>
          <p:cNvSpPr>
            <a:spLocks noChangeAspect="1"/>
          </p:cNvSpPr>
          <p:nvPr/>
        </p:nvSpPr>
        <p:spPr>
          <a:xfrm>
            <a:off x="10493446" y="5328461"/>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0DE5EB8D-5D17-034A-995D-7F810669AE1D}"/>
              </a:ext>
            </a:extLst>
          </p:cNvPr>
          <p:cNvSpPr>
            <a:spLocks noChangeAspect="1"/>
          </p:cNvSpPr>
          <p:nvPr/>
        </p:nvSpPr>
        <p:spPr>
          <a:xfrm>
            <a:off x="9886639" y="5629506"/>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C5CA60CF-FFD8-3940-9FA4-3BBA078A86A4}"/>
              </a:ext>
            </a:extLst>
          </p:cNvPr>
          <p:cNvSpPr>
            <a:spLocks noChangeAspect="1"/>
          </p:cNvSpPr>
          <p:nvPr/>
        </p:nvSpPr>
        <p:spPr>
          <a:xfrm>
            <a:off x="10284547" y="5644177"/>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9B192FC-48C3-1343-81BB-18381236EEB3}"/>
              </a:ext>
            </a:extLst>
          </p:cNvPr>
          <p:cNvSpPr>
            <a:spLocks noChangeAspect="1"/>
          </p:cNvSpPr>
          <p:nvPr/>
        </p:nvSpPr>
        <p:spPr>
          <a:xfrm>
            <a:off x="10689635" y="5644177"/>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D50680B-4D57-8F4E-8643-DA5BDC3D733D}"/>
              </a:ext>
            </a:extLst>
          </p:cNvPr>
          <p:cNvSpPr>
            <a:spLocks noChangeAspect="1"/>
          </p:cNvSpPr>
          <p:nvPr/>
        </p:nvSpPr>
        <p:spPr>
          <a:xfrm>
            <a:off x="9891193" y="6000399"/>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1372A02-B89B-9844-BDC1-DA0A393CC9F0}"/>
              </a:ext>
            </a:extLst>
          </p:cNvPr>
          <p:cNvSpPr>
            <a:spLocks noChangeAspect="1"/>
          </p:cNvSpPr>
          <p:nvPr/>
        </p:nvSpPr>
        <p:spPr>
          <a:xfrm>
            <a:off x="10289101" y="6015070"/>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859923E-EBFC-4F41-B41E-A170C6119DF8}"/>
              </a:ext>
            </a:extLst>
          </p:cNvPr>
          <p:cNvSpPr>
            <a:spLocks noChangeAspect="1"/>
          </p:cNvSpPr>
          <p:nvPr/>
        </p:nvSpPr>
        <p:spPr>
          <a:xfrm>
            <a:off x="10694189" y="6015070"/>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C2034CEE-85BA-214F-BFEE-A76E03DE58E6}"/>
              </a:ext>
            </a:extLst>
          </p:cNvPr>
          <p:cNvSpPr>
            <a:spLocks noChangeAspect="1"/>
          </p:cNvSpPr>
          <p:nvPr/>
        </p:nvSpPr>
        <p:spPr>
          <a:xfrm>
            <a:off x="10084464" y="6331606"/>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2174F13-C6EF-154C-A0DE-03D169503FB5}"/>
              </a:ext>
            </a:extLst>
          </p:cNvPr>
          <p:cNvSpPr>
            <a:spLocks noChangeAspect="1"/>
          </p:cNvSpPr>
          <p:nvPr/>
        </p:nvSpPr>
        <p:spPr>
          <a:xfrm>
            <a:off x="10482372" y="6346277"/>
            <a:ext cx="90000" cy="825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Arrow Connector 52">
            <a:extLst>
              <a:ext uri="{FF2B5EF4-FFF2-40B4-BE49-F238E27FC236}">
                <a16:creationId xmlns:a16="http://schemas.microsoft.com/office/drawing/2014/main" id="{7B3C7BBF-265D-8644-A70F-D21C2ACF766E}"/>
              </a:ext>
            </a:extLst>
          </p:cNvPr>
          <p:cNvCxnSpPr>
            <a:cxnSpLocks/>
          </p:cNvCxnSpPr>
          <p:nvPr/>
        </p:nvCxnSpPr>
        <p:spPr>
          <a:xfrm>
            <a:off x="8101584" y="3084470"/>
            <a:ext cx="561385" cy="217818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203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2243</TotalTime>
  <Words>928</Words>
  <Application>Microsoft Macintosh PowerPoint</Application>
  <PresentationFormat>Widescreen</PresentationFormat>
  <Paragraphs>94</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ABeeZee</vt:lpstr>
      <vt:lpstr>Arial</vt:lpstr>
      <vt:lpstr>Calibri</vt:lpstr>
      <vt:lpstr>Calibri Light</vt:lpstr>
      <vt:lpstr>Office Theme</vt:lpstr>
      <vt:lpstr>PowerPoint Presentation</vt:lpstr>
      <vt:lpstr>PowerPoint Presentation</vt:lpstr>
      <vt:lpstr>Foundation stage: Primary 1 and Primary 2 children </vt:lpstr>
      <vt:lpstr>Key Stage 1: Primary 3 and Primary 4 children</vt:lpstr>
      <vt:lpstr>The importance of teaching children about money</vt:lpstr>
      <vt:lpstr>Allow your child to keep their money in a piggy bank.  The first step to teaching your child about money is to familiarise them with the different coins and their values. </vt:lpstr>
      <vt:lpstr>Sorting -  Ask your child to sort the coins into separate piles using the template provided.</vt:lpstr>
      <vt:lpstr>Cut around the coin flashcards.   Pairs:  Put the cards face down on the table and allow your child to turn over 2 cards. If the cards are not a match, turn them back over and let your child try again.  Snap: Split the cards into two piles and play snap.   If your child makes a match or a snap, ask your child to state the name and the value of the coin. </vt:lpstr>
      <vt:lpstr>Different ways to make -  </vt:lpstr>
      <vt:lpstr>Shopkeeper -  Set up a pretend shop using items in your home. Use the various price tags provided.  Give your child a selection of coins to purchase the item of their choice.   Have your child give you the correct coins to pay for the item. If your child is the shopkeeper make occasional mistakes and allow them to check if you have given the correct amount.  </vt:lpstr>
      <vt:lpstr>Bank teller -  Set up a pretend bank in your home with a toy computer/laptop and a selection of coins.   Make out pretend cheques. Let your child be the bank teller and tell them you are there to cash your cheque. Allow them pick out the correct coins to give. </vt:lpstr>
      <vt:lpstr>Bank teller -  Set up a pretend bank in your home with a toy computer/laptop and a selection of coins.   Allow your child to look at your cards. This will allow them to become familiar with the different features (chip and pin, expiry date, card number, magnetic strip, signature) .   Allow them to create their own card and use this in their pretend bank, to ‘withdraw’ money.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Booth, Amy Victoria</dc:creator>
  <cp:lastModifiedBy>Booth, Amy Victoria</cp:lastModifiedBy>
  <cp:revision>54</cp:revision>
  <dcterms:created xsi:type="dcterms:W3CDTF">2020-12-16T12:33:33Z</dcterms:created>
  <dcterms:modified xsi:type="dcterms:W3CDTF">2021-03-10T17:13:27Z</dcterms:modified>
</cp:coreProperties>
</file>