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59" r:id="rId2"/>
    <p:sldId id="263" r:id="rId3"/>
    <p:sldId id="264" r:id="rId4"/>
    <p:sldId id="260" r:id="rId5"/>
    <p:sldId id="265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58" r:id="rId21"/>
    <p:sldId id="282" r:id="rId22"/>
    <p:sldId id="266" r:id="rId23"/>
    <p:sldId id="283" r:id="rId24"/>
    <p:sldId id="284" r:id="rId25"/>
    <p:sldId id="285" r:id="rId26"/>
    <p:sldId id="286" r:id="rId27"/>
    <p:sldId id="287" r:id="rId28"/>
    <p:sldId id="288" r:id="rId29"/>
    <p:sldId id="262" r:id="rId30"/>
    <p:sldId id="257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ooth, Amy Victoria" initials="BAV" lastIdx="1" clrIdx="0">
    <p:extLst>
      <p:ext uri="{19B8F6BF-5375-455C-9EA6-DF929625EA0E}">
        <p15:presenceInfo xmlns:p15="http://schemas.microsoft.com/office/powerpoint/2012/main" userId="S::avb01@stran.ac.uk::c4805edd-a6de-4e95-9e87-55f236689b3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600"/>
    <a:srgbClr val="00B0F0"/>
    <a:srgbClr val="FFF1BC"/>
    <a:srgbClr val="494C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599"/>
    <p:restoredTop sz="86457"/>
  </p:normalViewPr>
  <p:slideViewPr>
    <p:cSldViewPr snapToGrid="0" snapToObjects="1">
      <p:cViewPr varScale="1">
        <p:scale>
          <a:sx n="90" d="100"/>
          <a:sy n="90" d="100"/>
        </p:scale>
        <p:origin x="92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D1FFAE-69CE-214C-8FD1-3777115768E7}" type="datetimeFigureOut">
              <a:rPr lang="en-US" smtClean="0"/>
              <a:t>3/11/21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1CBC6E-76C6-C145-9469-4C41323C5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5588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1CBC6E-76C6-C145-9469-4C41323C5A5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2284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1CBC6E-76C6-C145-9469-4C41323C5A5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081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29842-59E8-FF4E-BA42-D6A9049447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BE141F-3196-9545-A48D-BBFADACB73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2E5F41-060E-044C-864C-FA3F21500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830EB-43E6-454E-8301-7A6E37D059FF}" type="datetimeFigureOut">
              <a:rPr lang="en-US" smtClean="0"/>
              <a:t>3/11/21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C992E4-0392-CD4E-9542-3CE0C3B89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355EE-B7E8-8744-AFF7-A5D8F7444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9987E-ADE9-C743-A816-6CD7B84FF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191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E0285-C8A1-674D-988C-C4E3C5080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B5CBD2-E8C7-0E4C-ACD1-3402FE547F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391C7E-3056-284C-B3FE-96677FFE5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830EB-43E6-454E-8301-7A6E37D059FF}" type="datetimeFigureOut">
              <a:rPr lang="en-US" smtClean="0"/>
              <a:t>3/11/21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0E90B5-44F0-BF4F-96F9-D320D4D5E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5A6167-6BB7-8942-BC9A-D3C5E69D2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9987E-ADE9-C743-A816-6CD7B84FF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877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B8F0BD-2A99-0643-8D5F-B9ABC8EA78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3499F9-0B27-6A42-93AE-BCE754ECE1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910C04-BEA7-7444-9A7F-213BEC21C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830EB-43E6-454E-8301-7A6E37D059FF}" type="datetimeFigureOut">
              <a:rPr lang="en-US" smtClean="0"/>
              <a:t>3/11/21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CC2492-D062-FA46-AF0F-F37089643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E250BE-869E-C743-AA9D-1E50035A9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9987E-ADE9-C743-A816-6CD7B84FF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64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00112-42DC-9C43-87AA-1C26AE1A2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4FA41E-EFBE-C14D-B0A3-C96A4B5223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84B9FD-4975-5242-BD93-CE554659A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830EB-43E6-454E-8301-7A6E37D059FF}" type="datetimeFigureOut">
              <a:rPr lang="en-US" smtClean="0"/>
              <a:t>3/11/21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179D89-C68B-6F47-B481-F48E199DF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16172F-1D75-B048-AC0F-07DBE1A5C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9987E-ADE9-C743-A816-6CD7B84FF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850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B44BA-5A55-4442-93E6-4361A67AD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AE6234-0626-E94C-8047-DCEC4844A2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8916CE-40A4-9743-9E75-E265FF1BD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830EB-43E6-454E-8301-7A6E37D059FF}" type="datetimeFigureOut">
              <a:rPr lang="en-US" smtClean="0"/>
              <a:t>3/11/21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22430-66B6-B440-807B-85E399B3D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BC3FAE-90EA-6345-9C1F-C3372C260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9987E-ADE9-C743-A816-6CD7B84FF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096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11C33-3BEA-884A-AA7A-D2C80B88D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51BA4-C1E8-2A40-ADA9-6493CF1DC1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D89692-5F5D-6C44-AE55-A98D98DDA1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A86B8C-CF2C-F643-B85A-2638FDBF3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830EB-43E6-454E-8301-7A6E37D059FF}" type="datetimeFigureOut">
              <a:rPr lang="en-US" smtClean="0"/>
              <a:t>3/11/21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D0FC7D-D484-C64A-9A40-3C4F19C5F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7B10A5-07A3-E943-9597-E078E8595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9987E-ADE9-C743-A816-6CD7B84FF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453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13522-8A98-C24B-A71E-EEE3AA00C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20B4C7-234E-6C4E-9A31-1927F0C8AC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24C760-F2F7-BD41-9DCC-44B61D438E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96EAF4-6EC2-9843-80D2-99A3E9206C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8DCFF4-3791-AF42-8475-EC2D070686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DF0147A-65FF-7548-9042-0A6A80E82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830EB-43E6-454E-8301-7A6E37D059FF}" type="datetimeFigureOut">
              <a:rPr lang="en-US" smtClean="0"/>
              <a:t>3/11/21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C2F0F3-44B7-4246-89E0-06194F8BC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2E8C40-E71A-B045-BA0D-21EA28F76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9987E-ADE9-C743-A816-6CD7B84FF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520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61FA0-0021-7041-B977-C10592955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20403D-D936-F543-8A57-027721748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830EB-43E6-454E-8301-7A6E37D059FF}" type="datetimeFigureOut">
              <a:rPr lang="en-US" smtClean="0"/>
              <a:t>3/11/21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742025-79DB-BF4D-B1C4-BD80EDBE8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FA241F-6625-E84F-A6A1-8C38C1D33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9987E-ADE9-C743-A816-6CD7B84FF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928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B2B3D7-7B0F-E04B-A219-D3F494EB0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830EB-43E6-454E-8301-7A6E37D059FF}" type="datetimeFigureOut">
              <a:rPr lang="en-US" smtClean="0"/>
              <a:t>3/11/21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EB883F-FCB1-9A40-B335-64E62BE77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007F82-0D75-084C-BED9-F84766190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9987E-ADE9-C743-A816-6CD7B84FF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598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E91A8-A6A2-CC4A-9FDB-AF35E0E9B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8FFE02-29F8-6440-A02E-080A1A5FFB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57C4E4-0AAA-004E-BAF4-726D1FB552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FEC29C-E93A-BC46-841B-A13DD827D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830EB-43E6-454E-8301-7A6E37D059FF}" type="datetimeFigureOut">
              <a:rPr lang="en-US" smtClean="0"/>
              <a:t>3/11/21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A17E57-C0F9-584C-8033-754689E9F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4A7F12-C235-CE45-A476-2AE66AB61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9987E-ADE9-C743-A816-6CD7B84FF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696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3A136-8EF8-DA40-9D59-970DAF417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E705A1-F04F-0B4B-B608-C34BB8C2F9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FF71D5-168F-9E44-8473-B91D724EBD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1D97BC-6CDC-C648-B15C-3E2F53A85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830EB-43E6-454E-8301-7A6E37D059FF}" type="datetimeFigureOut">
              <a:rPr lang="en-US" smtClean="0"/>
              <a:t>3/11/21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743D74-C0F6-3E4F-B875-C6632873E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0E92B4-45FA-DE44-B1F9-81EE9D4E4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9987E-ADE9-C743-A816-6CD7B84FF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130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50196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986B19-CDBD-7343-8335-1AB92B28E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323831-E4C2-DB4B-B54B-4DCB8B942A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C3AEE7-6080-744D-9662-17E82613DE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6830EB-43E6-454E-8301-7A6E37D059FF}" type="datetimeFigureOut">
              <a:rPr lang="en-US" smtClean="0"/>
              <a:t>3/11/21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23D845-1A69-974B-A58C-BFB8746958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E65BFC-F1F7-314A-99FE-98C9DAF058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99987E-ADE9-C743-A816-6CD7B84FF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810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slide" Target="slide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6.png"/><Relationship Id="rId4" Type="http://schemas.openxmlformats.org/officeDocument/2006/relationships/image" Target="../media/image1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slide" Target="slide12.xml"/><Relationship Id="rId12" Type="http://schemas.openxmlformats.org/officeDocument/2006/relationships/image" Target="../media/image2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8.png"/><Relationship Id="rId10" Type="http://schemas.openxmlformats.org/officeDocument/2006/relationships/image" Target="../media/image21.png"/><Relationship Id="rId4" Type="http://schemas.openxmlformats.org/officeDocument/2006/relationships/slide" Target="slide13.xml"/><Relationship Id="rId9" Type="http://schemas.openxmlformats.org/officeDocument/2006/relationships/image" Target="../media/image20.png"/><Relationship Id="rId1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svg"/><Relationship Id="rId12" Type="http://schemas.openxmlformats.org/officeDocument/2006/relationships/image" Target="../media/image6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6.png"/><Relationship Id="rId11" Type="http://schemas.openxmlformats.org/officeDocument/2006/relationships/image" Target="../media/image28.png"/><Relationship Id="rId5" Type="http://schemas.openxmlformats.org/officeDocument/2006/relationships/slide" Target="slide14.xml"/><Relationship Id="rId10" Type="http://schemas.openxmlformats.org/officeDocument/2006/relationships/image" Target="../media/image17.png"/><Relationship Id="rId4" Type="http://schemas.openxmlformats.org/officeDocument/2006/relationships/image" Target="../media/image25.png"/><Relationship Id="rId9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7.png"/><Relationship Id="rId11" Type="http://schemas.openxmlformats.org/officeDocument/2006/relationships/slide" Target="slide15.xml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slide" Target="slide16.xml"/><Relationship Id="rId9" Type="http://schemas.openxmlformats.org/officeDocument/2006/relationships/image" Target="../media/image21.png"/><Relationship Id="rId1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12" Type="http://schemas.openxmlformats.org/officeDocument/2006/relationships/image" Target="../media/image22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slide" Target="slide17.xml"/><Relationship Id="rId11" Type="http://schemas.openxmlformats.org/officeDocument/2006/relationships/image" Target="../media/image20.png"/><Relationship Id="rId5" Type="http://schemas.openxmlformats.org/officeDocument/2006/relationships/image" Target="../media/image25.png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12" Type="http://schemas.openxmlformats.org/officeDocument/2006/relationships/slide" Target="slide18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7.png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slide" Target="slide19.xml"/><Relationship Id="rId9" Type="http://schemas.openxmlformats.org/officeDocument/2006/relationships/image" Target="../media/image21.png"/><Relationship Id="rId1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4.png"/><Relationship Id="rId11" Type="http://schemas.openxmlformats.org/officeDocument/2006/relationships/image" Target="../media/image6.png"/><Relationship Id="rId5" Type="http://schemas.openxmlformats.org/officeDocument/2006/relationships/slide" Target="slide20.xml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slide" Target="slide4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slide" Target="slide21.xml"/><Relationship Id="rId5" Type="http://schemas.openxmlformats.org/officeDocument/2006/relationships/image" Target="../media/image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12" Type="http://schemas.openxmlformats.org/officeDocument/2006/relationships/image" Target="../media/image23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7.svg"/><Relationship Id="rId11" Type="http://schemas.openxmlformats.org/officeDocument/2006/relationships/image" Target="../media/image20.png"/><Relationship Id="rId5" Type="http://schemas.openxmlformats.org/officeDocument/2006/relationships/image" Target="../media/image26.png"/><Relationship Id="rId10" Type="http://schemas.openxmlformats.org/officeDocument/2006/relationships/image" Target="../media/image17.png"/><Relationship Id="rId4" Type="http://schemas.openxmlformats.org/officeDocument/2006/relationships/image" Target="../media/image30.png"/><Relationship Id="rId9" Type="http://schemas.openxmlformats.org/officeDocument/2006/relationships/slide" Target="slide2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12" Type="http://schemas.openxmlformats.org/officeDocument/2006/relationships/slide" Target="slide23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7.svg"/><Relationship Id="rId11" Type="http://schemas.openxmlformats.org/officeDocument/2006/relationships/image" Target="../media/image24.png"/><Relationship Id="rId5" Type="http://schemas.openxmlformats.org/officeDocument/2006/relationships/image" Target="../media/image26.png"/><Relationship Id="rId10" Type="http://schemas.openxmlformats.org/officeDocument/2006/relationships/image" Target="../media/image22.png"/><Relationship Id="rId4" Type="http://schemas.openxmlformats.org/officeDocument/2006/relationships/image" Target="../media/image30.png"/><Relationship Id="rId9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12" Type="http://schemas.openxmlformats.org/officeDocument/2006/relationships/slide" Target="slide24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7.svg"/><Relationship Id="rId11" Type="http://schemas.openxmlformats.org/officeDocument/2006/relationships/image" Target="../media/image20.png"/><Relationship Id="rId5" Type="http://schemas.openxmlformats.org/officeDocument/2006/relationships/image" Target="../media/image26.png"/><Relationship Id="rId10" Type="http://schemas.openxmlformats.org/officeDocument/2006/relationships/image" Target="../media/image1.png"/><Relationship Id="rId4" Type="http://schemas.openxmlformats.org/officeDocument/2006/relationships/image" Target="../media/image30.png"/><Relationship Id="rId9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slide" Target="slide25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svg"/><Relationship Id="rId12" Type="http://schemas.openxmlformats.org/officeDocument/2006/relationships/image" Target="../media/image17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6.png"/><Relationship Id="rId11" Type="http://schemas.openxmlformats.org/officeDocument/2006/relationships/image" Target="../media/image18.png"/><Relationship Id="rId5" Type="http://schemas.openxmlformats.org/officeDocument/2006/relationships/image" Target="../media/image1.png"/><Relationship Id="rId10" Type="http://schemas.openxmlformats.org/officeDocument/2006/relationships/image" Target="../media/image24.png"/><Relationship Id="rId4" Type="http://schemas.openxmlformats.org/officeDocument/2006/relationships/image" Target="../media/image30.png"/><Relationship Id="rId9" Type="http://schemas.openxmlformats.org/officeDocument/2006/relationships/image" Target="../media/image19.png"/><Relationship Id="rId1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slide" Target="slide26.xml"/><Relationship Id="rId5" Type="http://schemas.openxmlformats.org/officeDocument/2006/relationships/image" Target="../media/image29.png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slide" Target="slide27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12" Type="http://schemas.openxmlformats.org/officeDocument/2006/relationships/image" Target="../media/image28.png"/><Relationship Id="rId2" Type="http://schemas.openxmlformats.org/officeDocument/2006/relationships/audio" Target="../media/media21.m4a"/><Relationship Id="rId16" Type="http://schemas.openxmlformats.org/officeDocument/2006/relationships/image" Target="../media/image6.png"/><Relationship Id="rId1" Type="http://schemas.microsoft.com/office/2007/relationships/media" Target="../media/media21.m4a"/><Relationship Id="rId6" Type="http://schemas.openxmlformats.org/officeDocument/2006/relationships/image" Target="../media/image33.png"/><Relationship Id="rId11" Type="http://schemas.openxmlformats.org/officeDocument/2006/relationships/image" Target="../media/image27.svg"/><Relationship Id="rId5" Type="http://schemas.openxmlformats.org/officeDocument/2006/relationships/image" Target="../media/image32.png"/><Relationship Id="rId15" Type="http://schemas.openxmlformats.org/officeDocument/2006/relationships/image" Target="../media/image20.png"/><Relationship Id="rId10" Type="http://schemas.openxmlformats.org/officeDocument/2006/relationships/image" Target="../media/image26.png"/><Relationship Id="rId4" Type="http://schemas.openxmlformats.org/officeDocument/2006/relationships/image" Target="../media/image30.png"/><Relationship Id="rId9" Type="http://schemas.openxmlformats.org/officeDocument/2006/relationships/hyperlink" Target="http://www.pngall.com/price-tag-png" TargetMode="External"/><Relationship Id="rId1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12" Type="http://schemas.openxmlformats.org/officeDocument/2006/relationships/image" Target="../media/image17.png"/><Relationship Id="rId17" Type="http://schemas.openxmlformats.org/officeDocument/2006/relationships/hyperlink" Target="http://www.pngall.com/price-tag-png" TargetMode="External"/><Relationship Id="rId2" Type="http://schemas.openxmlformats.org/officeDocument/2006/relationships/audio" Target="../media/media22.m4a"/><Relationship Id="rId16" Type="http://schemas.openxmlformats.org/officeDocument/2006/relationships/image" Target="../media/image35.png"/><Relationship Id="rId1" Type="http://schemas.microsoft.com/office/2007/relationships/media" Target="../media/media22.m4a"/><Relationship Id="rId6" Type="http://schemas.openxmlformats.org/officeDocument/2006/relationships/image" Target="../media/image33.png"/><Relationship Id="rId11" Type="http://schemas.openxmlformats.org/officeDocument/2006/relationships/image" Target="../media/image20.png"/><Relationship Id="rId5" Type="http://schemas.openxmlformats.org/officeDocument/2006/relationships/image" Target="../media/image32.png"/><Relationship Id="rId15" Type="http://schemas.openxmlformats.org/officeDocument/2006/relationships/hyperlink" Target="https://openclipart.org/detail/209581/food-fruit-salad-by-glitch" TargetMode="External"/><Relationship Id="rId10" Type="http://schemas.openxmlformats.org/officeDocument/2006/relationships/image" Target="../media/image27.svg"/><Relationship Id="rId19" Type="http://schemas.openxmlformats.org/officeDocument/2006/relationships/slide" Target="slide28.xml"/><Relationship Id="rId4" Type="http://schemas.openxmlformats.org/officeDocument/2006/relationships/image" Target="../media/image30.png"/><Relationship Id="rId9" Type="http://schemas.openxmlformats.org/officeDocument/2006/relationships/image" Target="../media/image26.png"/><Relationship Id="rId1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ngall.com/price-tag-png" TargetMode="External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12" Type="http://schemas.openxmlformats.org/officeDocument/2006/relationships/image" Target="../media/image27.svg"/><Relationship Id="rId2" Type="http://schemas.openxmlformats.org/officeDocument/2006/relationships/audio" Target="../media/media23.m4a"/><Relationship Id="rId16" Type="http://schemas.openxmlformats.org/officeDocument/2006/relationships/image" Target="../media/image19.png"/><Relationship Id="rId1" Type="http://schemas.microsoft.com/office/2007/relationships/media" Target="../media/media23.m4a"/><Relationship Id="rId6" Type="http://schemas.openxmlformats.org/officeDocument/2006/relationships/image" Target="../media/image37.jpeg"/><Relationship Id="rId11" Type="http://schemas.openxmlformats.org/officeDocument/2006/relationships/image" Target="../media/image26.png"/><Relationship Id="rId5" Type="http://schemas.openxmlformats.org/officeDocument/2006/relationships/image" Target="../media/image32.png"/><Relationship Id="rId15" Type="http://schemas.openxmlformats.org/officeDocument/2006/relationships/image" Target="../media/image22.png"/><Relationship Id="rId10" Type="http://schemas.openxmlformats.org/officeDocument/2006/relationships/image" Target="../media/image6.png"/><Relationship Id="rId4" Type="http://schemas.openxmlformats.org/officeDocument/2006/relationships/image" Target="../media/image30.png"/><Relationship Id="rId9" Type="http://schemas.openxmlformats.org/officeDocument/2006/relationships/slide" Target="slide29.xml"/><Relationship Id="rId1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slideLayout" Target="../slideLayouts/slideLayout2.xml"/><Relationship Id="rId7" Type="http://schemas.microsoft.com/office/2007/relationships/hdphoto" Target="../media/hdphoto5.wdp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microsoft.com/office/2007/relationships/hdphoto" Target="../media/hdphoto4.wdp"/><Relationship Id="rId5" Type="http://schemas.openxmlformats.org/officeDocument/2006/relationships/image" Target="../media/image16.png"/><Relationship Id="rId10" Type="http://schemas.openxmlformats.org/officeDocument/2006/relationships/image" Target="../media/image6.png"/><Relationship Id="rId4" Type="http://schemas.openxmlformats.org/officeDocument/2006/relationships/image" Target="../media/image38.png"/><Relationship Id="rId9" Type="http://schemas.openxmlformats.org/officeDocument/2006/relationships/slide" Target="slide3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embed/iNz6PgHa9Ug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youtube.com/embed/d3LPrhI0v-w" TargetMode="Externa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slide" Target="slide2.xml"/><Relationship Id="rId11" Type="http://schemas.openxmlformats.org/officeDocument/2006/relationships/image" Target="../media/image6.png"/><Relationship Id="rId5" Type="http://schemas.openxmlformats.org/officeDocument/2006/relationships/image" Target="../media/image8.png"/><Relationship Id="rId10" Type="http://schemas.openxmlformats.org/officeDocument/2006/relationships/image" Target="../media/image10.png"/><Relationship Id="rId4" Type="http://schemas.openxmlformats.org/officeDocument/2006/relationships/hyperlink" Target="https://quickdraw.withgoogle.com/" TargetMode="External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natwest.mymoneysense.com/students/students-5-8/the-change-game/" TargetMode="Externa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hyperlink" Target="https://www.topmarks.co.uk/money/toy-shop-money" TargetMode="External"/><Relationship Id="rId5" Type="http://schemas.openxmlformats.org/officeDocument/2006/relationships/hyperlink" Target="https://natwest.mymoneysense.com/students/students-5-8/coin-cruncher/" TargetMode="External"/><Relationship Id="rId10" Type="http://schemas.openxmlformats.org/officeDocument/2006/relationships/image" Target="../media/image6.png"/><Relationship Id="rId4" Type="http://schemas.openxmlformats.org/officeDocument/2006/relationships/hyperlink" Target="https://www.topmarks.co.uk/money/coins-game" TargetMode="External"/><Relationship Id="rId9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3.wdp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12" Type="http://schemas.microsoft.com/office/2007/relationships/hdphoto" Target="../media/hdphoto2.wdp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5" Type="http://schemas.openxmlformats.org/officeDocument/2006/relationships/image" Target="../media/image6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4.png"/><Relationship Id="rId14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slide" Target="slide7.xml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slide" Target="slide6.xml"/><Relationship Id="rId9" Type="http://schemas.openxmlformats.org/officeDocument/2006/relationships/image" Target="../media/image20.png"/><Relationship Id="rId1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8.png"/><Relationship Id="rId11" Type="http://schemas.openxmlformats.org/officeDocument/2006/relationships/image" Target="../media/image6.png"/><Relationship Id="rId5" Type="http://schemas.openxmlformats.org/officeDocument/2006/relationships/slide" Target="slide8.xml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2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8.png"/><Relationship Id="rId10" Type="http://schemas.openxmlformats.org/officeDocument/2006/relationships/image" Target="../media/image21.png"/><Relationship Id="rId4" Type="http://schemas.openxmlformats.org/officeDocument/2006/relationships/slide" Target="slide10.xml"/><Relationship Id="rId9" Type="http://schemas.openxmlformats.org/officeDocument/2006/relationships/image" Target="../media/image20.png"/><Relationship Id="rId1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12" Type="http://schemas.openxmlformats.org/officeDocument/2006/relationships/image" Target="../media/image6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9.png"/><Relationship Id="rId11" Type="http://schemas.openxmlformats.org/officeDocument/2006/relationships/image" Target="../media/image17.png"/><Relationship Id="rId5" Type="http://schemas.openxmlformats.org/officeDocument/2006/relationships/slide" Target="slide11.xml"/><Relationship Id="rId10" Type="http://schemas.openxmlformats.org/officeDocument/2006/relationships/image" Target="../media/image27.svg"/><Relationship Id="rId4" Type="http://schemas.openxmlformats.org/officeDocument/2006/relationships/image" Target="../media/image25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4C2C88B-B0BB-2A47-9705-F5B8250E72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6205" y="2942205"/>
            <a:ext cx="3915795" cy="39157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9B1039-8487-1349-8804-F4DA284C1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9399" y="2225445"/>
            <a:ext cx="3915796" cy="2593013"/>
          </a:xfrm>
          <a:prstGeom prst="wedgeEllipseCallout">
            <a:avLst>
              <a:gd name="adj1" fmla="val 39629"/>
              <a:gd name="adj2" fmla="val 54919"/>
            </a:avLst>
          </a:prstGeom>
          <a:solidFill>
            <a:srgbClr val="FFD6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2000" b="1" dirty="0">
                <a:solidFill>
                  <a:prstClr val="black"/>
                </a:solidFill>
                <a:latin typeface="ABeeZee" panose="02000000000000000000" pitchFamily="2" charset="0"/>
              </a:rPr>
              <a:t>Hello! How are you?</a:t>
            </a:r>
            <a:br>
              <a:rPr lang="en-US" sz="2000" dirty="0">
                <a:solidFill>
                  <a:prstClr val="black"/>
                </a:solidFill>
                <a:latin typeface="ABeeZee" panose="02000000000000000000" pitchFamily="2" charset="0"/>
              </a:rPr>
            </a:br>
            <a:r>
              <a:rPr lang="en-US" sz="2000" dirty="0">
                <a:solidFill>
                  <a:prstClr val="black"/>
                </a:solidFill>
                <a:latin typeface="ABeeZee" panose="02000000000000000000" pitchFamily="2" charset="0"/>
              </a:rPr>
              <a:t> </a:t>
            </a:r>
            <a:br>
              <a:rPr lang="en-US" sz="2000" dirty="0">
                <a:solidFill>
                  <a:prstClr val="black"/>
                </a:solidFill>
                <a:latin typeface="ABeeZee" panose="02000000000000000000" pitchFamily="2" charset="0"/>
              </a:rPr>
            </a:br>
            <a:r>
              <a:rPr lang="en-US" sz="2000" dirty="0">
                <a:solidFill>
                  <a:prstClr val="black"/>
                </a:solidFill>
                <a:latin typeface="ABeeZee" panose="02000000000000000000" pitchFamily="2" charset="0"/>
              </a:rPr>
              <a:t>Click on the emoji that you are feeling most like.</a:t>
            </a:r>
            <a:endParaRPr lang="en-US" sz="2000" dirty="0">
              <a:latin typeface="ABeeZee" panose="02000000000000000000" pitchFamily="2" charset="0"/>
            </a:endParaRPr>
          </a:p>
        </p:txBody>
      </p:sp>
      <p:pic>
        <p:nvPicPr>
          <p:cNvPr id="1028" name="Picture 4" descr="Emoticon Smile Emoji - Free image on Pixabay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E308390-BDB9-5E4F-BAB6-9A8F36955D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5" t="7061" r="9053" b="8440"/>
          <a:stretch/>
        </p:blipFill>
        <p:spPr bwMode="auto">
          <a:xfrm>
            <a:off x="3609378" y="511459"/>
            <a:ext cx="2723452" cy="278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appy Emoji [Download iPhone Emojis] | Ios emoji, Emoji faces, Emoji  pictures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B491649-F450-5B46-8C9D-52C15652A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40" y="609891"/>
            <a:ext cx="2593014" cy="2593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in on Kindergarten Classroom">
            <a:hlinkClick r:id="rId7" action="ppaction://hlinksldjump"/>
            <a:extLst>
              <a:ext uri="{FF2B5EF4-FFF2-40B4-BE49-F238E27FC236}">
                <a16:creationId xmlns:a16="http://schemas.microsoft.com/office/drawing/2014/main" id="{5249C5EF-24D8-4546-8CB4-3B7B1FDE8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40" y="3588618"/>
            <a:ext cx="2593014" cy="2593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Angry Emoji [Free Download iPhone Emojis in PNG] | Angry emoji, Emoji  pictures, Emoji images">
            <a:hlinkClick r:id="rId7" action="ppaction://hlinksldjump"/>
            <a:extLst>
              <a:ext uri="{FF2B5EF4-FFF2-40B4-BE49-F238E27FC236}">
                <a16:creationId xmlns:a16="http://schemas.microsoft.com/office/drawing/2014/main" id="{2A43099A-59FE-5242-85E9-4542A6998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643" y="3592445"/>
            <a:ext cx="2589187" cy="2589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lide 1.m4a" descr="Slide 1.m4a">
            <a:hlinkClick r:id="" action="ppaction://media"/>
            <a:extLst>
              <a:ext uri="{FF2B5EF4-FFF2-40B4-BE49-F238E27FC236}">
                <a16:creationId xmlns:a16="http://schemas.microsoft.com/office/drawing/2014/main" id="{A52753DC-D09A-294C-BA43-8BEFAC9884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8575.3608"/>
                  </p14:bmkLst>
                </p14:media>
              </p:ext>
            </p:extLst>
          </p:nvPr>
        </p:nvPicPr>
        <p:blipFill>
          <a:blip r:embed="rId10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788586" y="393667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89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6122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6122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 with medium confidence">
            <a:extLst>
              <a:ext uri="{FF2B5EF4-FFF2-40B4-BE49-F238E27FC236}">
                <a16:creationId xmlns:a16="http://schemas.microsoft.com/office/drawing/2014/main" id="{E4C2B732-3A28-CC49-8027-A3A202F6C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3001" y="437322"/>
            <a:ext cx="6420678" cy="6420678"/>
          </a:xfrm>
          <a:prstGeom prst="rect">
            <a:avLst/>
          </a:prstGeom>
        </p:spPr>
      </p:pic>
      <p:sp>
        <p:nvSpPr>
          <p:cNvPr id="4" name="Right Arrow 3">
            <a:hlinkClick r:id="rId3" action="ppaction://hlinksldjump"/>
            <a:extLst>
              <a:ext uri="{FF2B5EF4-FFF2-40B4-BE49-F238E27FC236}">
                <a16:creationId xmlns:a16="http://schemas.microsoft.com/office/drawing/2014/main" id="{9115C78A-9E3E-D046-9814-61E46A6C3C41}"/>
              </a:ext>
            </a:extLst>
          </p:cNvPr>
          <p:cNvSpPr/>
          <p:nvPr/>
        </p:nvSpPr>
        <p:spPr>
          <a:xfrm>
            <a:off x="9289148" y="4881658"/>
            <a:ext cx="2411895" cy="1653024"/>
          </a:xfrm>
          <a:prstGeom prst="rightArrow">
            <a:avLst>
              <a:gd name="adj1" fmla="val 56945"/>
              <a:gd name="adj2" fmla="val 66285"/>
            </a:avLst>
          </a:prstGeom>
          <a:solidFill>
            <a:srgbClr val="FFD600"/>
          </a:solidFill>
          <a:ln w="190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ABeeZee" panose="02000000000000000000" pitchFamily="2" charset="0"/>
              </a:rPr>
              <a:t>Try again</a:t>
            </a:r>
          </a:p>
        </p:txBody>
      </p:sp>
    </p:spTree>
    <p:extLst>
      <p:ext uri="{BB962C8B-B14F-4D97-AF65-F5344CB8AC3E}">
        <p14:creationId xmlns:p14="http://schemas.microsoft.com/office/powerpoint/2010/main" val="37382931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BD2D69F-218D-3943-9359-9570800E121B}"/>
              </a:ext>
            </a:extLst>
          </p:cNvPr>
          <p:cNvSpPr txBox="1">
            <a:spLocks/>
          </p:cNvSpPr>
          <p:nvPr/>
        </p:nvSpPr>
        <p:spPr>
          <a:xfrm>
            <a:off x="2202407" y="413263"/>
            <a:ext cx="7787185" cy="7733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dirty="0">
                <a:latin typeface="ABeeZee" panose="02000000000000000000" pitchFamily="2" charset="0"/>
              </a:rPr>
              <a:t>Do you recognise these coins?</a:t>
            </a:r>
            <a:endParaRPr lang="en-US" dirty="0">
              <a:latin typeface="ABeeZee" panose="02000000000000000000" pitchFamily="2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12" name="Picture 11" descr="A close - up of a coin&#10;&#10;Description automatically generated with medium confidence">
            <a:hlinkClick r:id="rId4" action="ppaction://hlinksldjump"/>
            <a:extLst>
              <a:ext uri="{FF2B5EF4-FFF2-40B4-BE49-F238E27FC236}">
                <a16:creationId xmlns:a16="http://schemas.microsoft.com/office/drawing/2014/main" id="{A415840E-DBAD-CF40-87A2-96906FF094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1463" y="1283906"/>
            <a:ext cx="1882426" cy="1882426"/>
          </a:xfrm>
          <a:prstGeom prst="rect">
            <a:avLst/>
          </a:prstGeom>
        </p:spPr>
      </p:pic>
      <p:pic>
        <p:nvPicPr>
          <p:cNvPr id="13" name="Picture 12">
            <a:hlinkClick r:id="rId4" action="ppaction://hlinksldjump"/>
            <a:extLst>
              <a:ext uri="{FF2B5EF4-FFF2-40B4-BE49-F238E27FC236}">
                <a16:creationId xmlns:a16="http://schemas.microsoft.com/office/drawing/2014/main" id="{BFB66491-2009-B241-B7FE-6195ED268E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0252" y="1121257"/>
            <a:ext cx="2377474" cy="2377474"/>
          </a:xfrm>
          <a:prstGeom prst="rect">
            <a:avLst/>
          </a:prstGeom>
        </p:spPr>
      </p:pic>
      <p:pic>
        <p:nvPicPr>
          <p:cNvPr id="15" name="Picture 14">
            <a:hlinkClick r:id="rId7" action="ppaction://hlinksldjump"/>
            <a:extLst>
              <a:ext uri="{FF2B5EF4-FFF2-40B4-BE49-F238E27FC236}">
                <a16:creationId xmlns:a16="http://schemas.microsoft.com/office/drawing/2014/main" id="{9101BB25-9508-704E-B293-E916524D4D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54089" y="1415201"/>
            <a:ext cx="1755011" cy="1755011"/>
          </a:xfrm>
          <a:prstGeom prst="rect">
            <a:avLst/>
          </a:prstGeom>
        </p:spPr>
      </p:pic>
      <p:pic>
        <p:nvPicPr>
          <p:cNvPr id="16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24125007-C37A-A248-A55A-3FED8F3927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05462" y="1186657"/>
            <a:ext cx="2293145" cy="2293145"/>
          </a:xfrm>
          <a:prstGeom prst="rect">
            <a:avLst/>
          </a:prstGeom>
        </p:spPr>
      </p:pic>
      <p:pic>
        <p:nvPicPr>
          <p:cNvPr id="18" name="Picture 4" descr="UK £2 coins from 1997 to 2019">
            <a:hlinkClick r:id="rId4" action="ppaction://hlinksldjump"/>
            <a:extLst>
              <a:ext uri="{FF2B5EF4-FFF2-40B4-BE49-F238E27FC236}">
                <a16:creationId xmlns:a16="http://schemas.microsoft.com/office/drawing/2014/main" id="{6F441192-3E2C-E345-B163-F567FDA6D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4264" y="3878795"/>
            <a:ext cx="2422923" cy="2422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A close - up of a logo&#10;&#10;Description automatically generated with low confidence">
            <a:hlinkClick r:id="rId4" action="ppaction://hlinksldjump"/>
            <a:extLst>
              <a:ext uri="{FF2B5EF4-FFF2-40B4-BE49-F238E27FC236}">
                <a16:creationId xmlns:a16="http://schemas.microsoft.com/office/drawing/2014/main" id="{738D1396-A8B8-4A41-B369-3F786DCB2F4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59440" y="4272125"/>
            <a:ext cx="1818202" cy="1818202"/>
          </a:xfrm>
          <a:prstGeom prst="rect">
            <a:avLst/>
          </a:prstGeom>
        </p:spPr>
      </p:pic>
      <p:pic>
        <p:nvPicPr>
          <p:cNvPr id="22" name="Picture 21" descr="A close - up of a coin&#10;&#10;Description automatically generated with medium confidence">
            <a:hlinkClick r:id="rId4" action="ppaction://hlinksldjump"/>
            <a:extLst>
              <a:ext uri="{FF2B5EF4-FFF2-40B4-BE49-F238E27FC236}">
                <a16:creationId xmlns:a16="http://schemas.microsoft.com/office/drawing/2014/main" id="{2E1E84B7-4BEC-B040-AA58-D7FFC838FAA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63214" y="3923847"/>
            <a:ext cx="2495273" cy="2495273"/>
          </a:xfrm>
          <a:prstGeom prst="rect">
            <a:avLst/>
          </a:prstGeom>
        </p:spPr>
      </p:pic>
      <p:pic>
        <p:nvPicPr>
          <p:cNvPr id="3" name="Picture 2">
            <a:hlinkClick r:id="rId4" action="ppaction://hlinksldjump"/>
            <a:extLst>
              <a:ext uri="{FF2B5EF4-FFF2-40B4-BE49-F238E27FC236}">
                <a16:creationId xmlns:a16="http://schemas.microsoft.com/office/drawing/2014/main" id="{DE3D68BE-C991-DE47-9B69-622E0433788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44059" y="4090188"/>
            <a:ext cx="2014633" cy="2000139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87CFB667-E52F-B145-A1E4-A5BC55919F82}"/>
              </a:ext>
            </a:extLst>
          </p:cNvPr>
          <p:cNvSpPr/>
          <p:nvPr/>
        </p:nvSpPr>
        <p:spPr>
          <a:xfrm>
            <a:off x="2301502" y="154056"/>
            <a:ext cx="939470" cy="967201"/>
          </a:xfrm>
          <a:prstGeom prst="roundRect">
            <a:avLst/>
          </a:prstGeom>
          <a:solidFill>
            <a:srgbClr val="FFD6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11.m4a" descr="11.m4a">
            <a:hlinkClick r:id="" action="ppaction://media"/>
            <a:extLst>
              <a:ext uri="{FF2B5EF4-FFF2-40B4-BE49-F238E27FC236}">
                <a16:creationId xmlns:a16="http://schemas.microsoft.com/office/drawing/2014/main" id="{C4215575-BEA2-7849-B953-2084C522CC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393949" y="23125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805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490723F8-D862-FB4B-9621-52D6C278D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0644" y="0"/>
            <a:ext cx="5305890" cy="5305890"/>
          </a:xfrm>
          <a:prstGeom prst="rect">
            <a:avLst/>
          </a:prstGeom>
        </p:spPr>
      </p:pic>
      <p:sp>
        <p:nvSpPr>
          <p:cNvPr id="7" name="Right Arrow 6">
            <a:hlinkClick r:id="rId5" action="ppaction://hlinksldjump"/>
            <a:extLst>
              <a:ext uri="{FF2B5EF4-FFF2-40B4-BE49-F238E27FC236}">
                <a16:creationId xmlns:a16="http://schemas.microsoft.com/office/drawing/2014/main" id="{289BA669-60F7-E545-908B-E2CB83F7E0F9}"/>
              </a:ext>
            </a:extLst>
          </p:cNvPr>
          <p:cNvSpPr/>
          <p:nvPr/>
        </p:nvSpPr>
        <p:spPr>
          <a:xfrm>
            <a:off x="9289148" y="4881658"/>
            <a:ext cx="2411895" cy="1653024"/>
          </a:xfrm>
          <a:prstGeom prst="rightArrow">
            <a:avLst>
              <a:gd name="adj1" fmla="val 56945"/>
              <a:gd name="adj2" fmla="val 66285"/>
            </a:avLst>
          </a:prstGeom>
          <a:solidFill>
            <a:srgbClr val="FFD600"/>
          </a:solidFill>
          <a:ln w="190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ABeeZee" panose="02000000000000000000" pitchFamily="2" charset="0"/>
              </a:rPr>
              <a:t>Next question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80DD718-F214-7142-A50C-23EFC45CFF30}"/>
              </a:ext>
            </a:extLst>
          </p:cNvPr>
          <p:cNvSpPr txBox="1"/>
          <p:nvPr/>
        </p:nvSpPr>
        <p:spPr>
          <a:xfrm>
            <a:off x="2753567" y="3631133"/>
            <a:ext cx="19337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BeeZee" panose="02000000000000000000" pitchFamily="2" charset="0"/>
              </a:rPr>
              <a:t>OR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CC09DFA-6F55-F24A-AAC3-016A6460C87C}"/>
              </a:ext>
            </a:extLst>
          </p:cNvPr>
          <p:cNvGrpSpPr/>
          <p:nvPr/>
        </p:nvGrpSpPr>
        <p:grpSpPr>
          <a:xfrm>
            <a:off x="267221" y="267701"/>
            <a:ext cx="1719951" cy="1059938"/>
            <a:chOff x="708640" y="608882"/>
            <a:chExt cx="1719951" cy="1059938"/>
          </a:xfrm>
        </p:grpSpPr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EC8AE07C-3ACA-254B-AB26-2258EBE741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t="38687" b="14819"/>
            <a:stretch/>
          </p:blipFill>
          <p:spPr>
            <a:xfrm>
              <a:off x="1918568" y="952920"/>
              <a:ext cx="510023" cy="335295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0417C53E-138A-B04A-8AAC-77C0866C79E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08640" y="608882"/>
              <a:ext cx="1059938" cy="1059938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E674050-66B9-6545-9800-8E2786D3F8BE}"/>
              </a:ext>
            </a:extLst>
          </p:cNvPr>
          <p:cNvGrpSpPr/>
          <p:nvPr/>
        </p:nvGrpSpPr>
        <p:grpSpPr>
          <a:xfrm>
            <a:off x="1532712" y="1761449"/>
            <a:ext cx="4838675" cy="1435874"/>
            <a:chOff x="2137275" y="1734876"/>
            <a:chExt cx="4838675" cy="1435874"/>
          </a:xfrm>
        </p:grpSpPr>
        <p:pic>
          <p:nvPicPr>
            <p:cNvPr id="52" name="Picture 51" descr="A close - up of a coin&#10;&#10;Description automatically generated with medium confidence">
              <a:extLst>
                <a:ext uri="{FF2B5EF4-FFF2-40B4-BE49-F238E27FC236}">
                  <a16:creationId xmlns:a16="http://schemas.microsoft.com/office/drawing/2014/main" id="{3133F0B1-12E7-174D-8E90-F79D0FB78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765372" y="1828573"/>
              <a:ext cx="1210578" cy="1210578"/>
            </a:xfrm>
            <a:prstGeom prst="rect">
              <a:avLst/>
            </a:prstGeom>
          </p:spPr>
        </p:pic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D0461BF3-13F3-CE4F-9AFE-03CDE2CB3875}"/>
                </a:ext>
              </a:extLst>
            </p:cNvPr>
            <p:cNvGrpSpPr/>
            <p:nvPr/>
          </p:nvGrpSpPr>
          <p:grpSpPr>
            <a:xfrm>
              <a:off x="2137275" y="1734876"/>
              <a:ext cx="3522914" cy="1435874"/>
              <a:chOff x="1968707" y="4713207"/>
              <a:chExt cx="3522914" cy="1435874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F2CD240E-01C2-6C4D-BA9A-786639EC79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720451" y="4713207"/>
                <a:ext cx="1435874" cy="1435874"/>
              </a:xfrm>
              <a:prstGeom prst="rect">
                <a:avLst/>
              </a:prstGeom>
            </p:spPr>
          </p:pic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FD480441-8E1F-CE46-B858-9AFA791529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968707" y="4713207"/>
                <a:ext cx="1435874" cy="1435874"/>
              </a:xfrm>
              <a:prstGeom prst="rect">
                <a:avLst/>
              </a:prstGeom>
            </p:spPr>
          </p:pic>
          <p:pic>
            <p:nvPicPr>
              <p:cNvPr id="56" name="Picture 55" descr="Background pattern&#10;&#10;Description automatically generated with medium confidence">
                <a:extLst>
                  <a:ext uri="{FF2B5EF4-FFF2-40B4-BE49-F238E27FC236}">
                    <a16:creationId xmlns:a16="http://schemas.microsoft.com/office/drawing/2014/main" id="{E53B4C31-0770-9D4B-A2D2-1AA229A70B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385155" y="5244545"/>
                <a:ext cx="335296" cy="335296"/>
              </a:xfrm>
              <a:prstGeom prst="rect">
                <a:avLst/>
              </a:prstGeom>
            </p:spPr>
          </p:pic>
          <p:pic>
            <p:nvPicPr>
              <p:cNvPr id="57" name="Picture 56" descr="Background pattern&#10;&#10;Description automatically generated with medium confidence">
                <a:extLst>
                  <a:ext uri="{FF2B5EF4-FFF2-40B4-BE49-F238E27FC236}">
                    <a16:creationId xmlns:a16="http://schemas.microsoft.com/office/drawing/2014/main" id="{8E50D388-D3D3-2846-8BED-F1BD958DDE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156325" y="5233300"/>
                <a:ext cx="335296" cy="335296"/>
              </a:xfrm>
              <a:prstGeom prst="rect">
                <a:avLst/>
              </a:prstGeom>
            </p:spPr>
          </p:pic>
        </p:grp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C5641A98-2D4B-AD48-8D33-6B911E331331}"/>
              </a:ext>
            </a:extLst>
          </p:cNvPr>
          <p:cNvGrpSpPr/>
          <p:nvPr/>
        </p:nvGrpSpPr>
        <p:grpSpPr>
          <a:xfrm>
            <a:off x="267221" y="4814709"/>
            <a:ext cx="8371487" cy="1261110"/>
            <a:chOff x="267221" y="4814709"/>
            <a:chExt cx="8371487" cy="1261110"/>
          </a:xfrm>
        </p:grpSpPr>
        <p:pic>
          <p:nvPicPr>
            <p:cNvPr id="65" name="Picture 64" descr="Background pattern&#10;&#10;Description automatically generated with medium confidence">
              <a:extLst>
                <a:ext uri="{FF2B5EF4-FFF2-40B4-BE49-F238E27FC236}">
                  <a16:creationId xmlns:a16="http://schemas.microsoft.com/office/drawing/2014/main" id="{75AADED9-9DAB-604D-9BCF-3A50CC181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28552" y="5241388"/>
              <a:ext cx="335296" cy="335296"/>
            </a:xfrm>
            <a:prstGeom prst="rect">
              <a:avLst/>
            </a:prstGeom>
          </p:spPr>
        </p:pic>
        <p:pic>
          <p:nvPicPr>
            <p:cNvPr id="66" name="Picture 65" descr="Background pattern&#10;&#10;Description automatically generated with medium confidence">
              <a:extLst>
                <a:ext uri="{FF2B5EF4-FFF2-40B4-BE49-F238E27FC236}">
                  <a16:creationId xmlns:a16="http://schemas.microsoft.com/office/drawing/2014/main" id="{6F4EEE40-FDCA-0B4E-B4C9-FF1320621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385155" y="5244545"/>
              <a:ext cx="335296" cy="335296"/>
            </a:xfrm>
            <a:prstGeom prst="rect">
              <a:avLst/>
            </a:prstGeom>
          </p:spPr>
        </p:pic>
        <p:pic>
          <p:nvPicPr>
            <p:cNvPr id="67" name="Picture 66" descr="Background pattern&#10;&#10;Description automatically generated with medium confidence">
              <a:extLst>
                <a:ext uri="{FF2B5EF4-FFF2-40B4-BE49-F238E27FC236}">
                  <a16:creationId xmlns:a16="http://schemas.microsoft.com/office/drawing/2014/main" id="{A9FBE4EA-4CC7-594E-B7AB-DA728317E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156325" y="5233300"/>
              <a:ext cx="335296" cy="335296"/>
            </a:xfrm>
            <a:prstGeom prst="rect">
              <a:avLst/>
            </a:prstGeom>
          </p:spPr>
        </p:pic>
        <p:pic>
          <p:nvPicPr>
            <p:cNvPr id="68" name="Picture 67" descr="Background pattern&#10;&#10;Description automatically generated with medium confidence">
              <a:extLst>
                <a:ext uri="{FF2B5EF4-FFF2-40B4-BE49-F238E27FC236}">
                  <a16:creationId xmlns:a16="http://schemas.microsoft.com/office/drawing/2014/main" id="{3D468BA7-5EE7-1A4F-ACFF-B3F00248ED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975950" y="5241388"/>
              <a:ext cx="335296" cy="335296"/>
            </a:xfrm>
            <a:prstGeom prst="rect">
              <a:avLst/>
            </a:prstGeom>
          </p:spPr>
        </p:pic>
        <p:pic>
          <p:nvPicPr>
            <p:cNvPr id="69" name="Picture 68" descr="A close - up of a coin&#10;&#10;Description automatically generated with medium confidence">
              <a:extLst>
                <a:ext uri="{FF2B5EF4-FFF2-40B4-BE49-F238E27FC236}">
                  <a16:creationId xmlns:a16="http://schemas.microsoft.com/office/drawing/2014/main" id="{2321A04C-5B26-1842-9B06-0D9DA50B0FC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67221" y="4814709"/>
              <a:ext cx="1210578" cy="1210578"/>
            </a:xfrm>
            <a:prstGeom prst="rect">
              <a:avLst/>
            </a:prstGeom>
          </p:spPr>
        </p:pic>
        <p:pic>
          <p:nvPicPr>
            <p:cNvPr id="70" name="Picture 69" descr="A close - up of a coin&#10;&#10;Description automatically generated with medium confidence">
              <a:extLst>
                <a:ext uri="{FF2B5EF4-FFF2-40B4-BE49-F238E27FC236}">
                  <a16:creationId xmlns:a16="http://schemas.microsoft.com/office/drawing/2014/main" id="{34A98C19-8621-AF44-84A1-BCF761928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056477" y="4825855"/>
              <a:ext cx="1210578" cy="1210578"/>
            </a:xfrm>
            <a:prstGeom prst="rect">
              <a:avLst/>
            </a:prstGeom>
          </p:spPr>
        </p:pic>
        <p:pic>
          <p:nvPicPr>
            <p:cNvPr id="71" name="Picture 70" descr="A close - up of a coin&#10;&#10;Description automatically generated with medium confidence">
              <a:extLst>
                <a:ext uri="{FF2B5EF4-FFF2-40B4-BE49-F238E27FC236}">
                  <a16:creationId xmlns:a16="http://schemas.microsoft.com/office/drawing/2014/main" id="{4232D668-1CDC-E74A-9B6B-C1885B147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4381" y="4825855"/>
              <a:ext cx="1210578" cy="1210578"/>
            </a:xfrm>
            <a:prstGeom prst="rect">
              <a:avLst/>
            </a:prstGeom>
          </p:spPr>
        </p:pic>
        <p:pic>
          <p:nvPicPr>
            <p:cNvPr id="72" name="Picture 71" descr="A close - up of a coin&#10;&#10;Description automatically generated with medium confidence">
              <a:extLst>
                <a:ext uri="{FF2B5EF4-FFF2-40B4-BE49-F238E27FC236}">
                  <a16:creationId xmlns:a16="http://schemas.microsoft.com/office/drawing/2014/main" id="{BDC5531E-E686-A846-8FBF-E5E1D32DA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627735" y="4865241"/>
              <a:ext cx="1210578" cy="1210578"/>
            </a:xfrm>
            <a:prstGeom prst="rect">
              <a:avLst/>
            </a:prstGeom>
          </p:spPr>
        </p:pic>
        <p:pic>
          <p:nvPicPr>
            <p:cNvPr id="73" name="Picture 72" descr="A close - up of a coin&#10;&#10;Description automatically generated with medium confidence">
              <a:extLst>
                <a:ext uri="{FF2B5EF4-FFF2-40B4-BE49-F238E27FC236}">
                  <a16:creationId xmlns:a16="http://schemas.microsoft.com/office/drawing/2014/main" id="{3A8793E7-E393-134A-A161-B3353485F1B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428130" y="4814709"/>
              <a:ext cx="1210578" cy="1210578"/>
            </a:xfrm>
            <a:prstGeom prst="rect">
              <a:avLst/>
            </a:prstGeom>
          </p:spPr>
        </p:pic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A0A7CC7C-BAFC-8E47-83CD-B2BFB69E6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2564" y="691658"/>
            <a:ext cx="1513728" cy="1275904"/>
          </a:xfrm>
          <a:prstGeom prst="wedgeEllipseCallout">
            <a:avLst>
              <a:gd name="adj1" fmla="val 62312"/>
              <a:gd name="adj2" fmla="val 47304"/>
            </a:avLst>
          </a:prstGeom>
          <a:solidFill>
            <a:srgbClr val="FFD6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2000" dirty="0">
                <a:latin typeface="ABeeZee" panose="02000000000000000000" pitchFamily="2" charset="0"/>
              </a:rPr>
              <a:t> </a:t>
            </a:r>
          </a:p>
        </p:txBody>
      </p:sp>
      <p:pic>
        <p:nvPicPr>
          <p:cNvPr id="3" name="12.m4a" descr="12.m4a">
            <a:hlinkClick r:id="" action="ppaction://media"/>
            <a:extLst>
              <a:ext uri="{FF2B5EF4-FFF2-40B4-BE49-F238E27FC236}">
                <a16:creationId xmlns:a16="http://schemas.microsoft.com/office/drawing/2014/main" id="{422C2A59-7B90-7643-9A64-B4AA18683A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4826.2796"/>
                    <p14:bmk name="Bookmark 2" time="6991.6537"/>
                    <p14:bmk name="Bookmark 4" time="8347.778399999999"/>
                  </p14:bmkLst>
                </p14:media>
              </p:ext>
            </p:extLst>
          </p:nvPr>
        </p:nvPicPr>
        <p:blipFill>
          <a:blip r:embed="rId1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260017" y="94703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78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9527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1"/>
                      </p:tgtEl>
                    </p:cond>
                  </p:nextCondLst>
                </p:seq>
                <p:seq concurrent="1" nextAc="seek">
                  <p:cTn id="13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" fill="hold">
                          <p:stCondLst>
                            <p:cond delay="0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2"/>
                      </p:tgtEl>
                    </p:cond>
                  </p:nextCondLst>
                </p:seq>
                <p:seq concurrent="1" nextAc="seek">
                  <p:cTn id="18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" fill="hold">
                          <p:stCondLst>
                            <p:cond delay="0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4"/>
                      </p:tgtEl>
                    </p:cond>
                  </p:nextCondLst>
                </p:seq>
              </p:childTnLst>
            </p:cTn>
          </p:par>
        </p:tnLst>
        <p:bldLst>
          <p:bldP spid="2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9527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 with medium confidence">
            <a:extLst>
              <a:ext uri="{FF2B5EF4-FFF2-40B4-BE49-F238E27FC236}">
                <a16:creationId xmlns:a16="http://schemas.microsoft.com/office/drawing/2014/main" id="{4C76F21E-8008-3449-8706-15CA32109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3001" y="437322"/>
            <a:ext cx="6420678" cy="6420678"/>
          </a:xfrm>
          <a:prstGeom prst="rect">
            <a:avLst/>
          </a:prstGeom>
        </p:spPr>
      </p:pic>
      <p:sp>
        <p:nvSpPr>
          <p:cNvPr id="4" name="Right Arrow 3">
            <a:hlinkClick r:id="rId3" action="ppaction://hlinksldjump"/>
            <a:extLst>
              <a:ext uri="{FF2B5EF4-FFF2-40B4-BE49-F238E27FC236}">
                <a16:creationId xmlns:a16="http://schemas.microsoft.com/office/drawing/2014/main" id="{3DB5BEF6-AF6E-074C-8686-0A628C65A209}"/>
              </a:ext>
            </a:extLst>
          </p:cNvPr>
          <p:cNvSpPr/>
          <p:nvPr/>
        </p:nvSpPr>
        <p:spPr>
          <a:xfrm>
            <a:off x="9289148" y="4881658"/>
            <a:ext cx="2411895" cy="1653024"/>
          </a:xfrm>
          <a:prstGeom prst="rightArrow">
            <a:avLst>
              <a:gd name="adj1" fmla="val 56945"/>
              <a:gd name="adj2" fmla="val 66285"/>
            </a:avLst>
          </a:prstGeom>
          <a:solidFill>
            <a:srgbClr val="FFD600"/>
          </a:solidFill>
          <a:ln w="190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ABeeZee" panose="02000000000000000000" pitchFamily="2" charset="0"/>
              </a:rPr>
              <a:t>Try again</a:t>
            </a:r>
          </a:p>
        </p:txBody>
      </p:sp>
    </p:spTree>
    <p:extLst>
      <p:ext uri="{BB962C8B-B14F-4D97-AF65-F5344CB8AC3E}">
        <p14:creationId xmlns:p14="http://schemas.microsoft.com/office/powerpoint/2010/main" val="5165113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BD2D69F-218D-3943-9359-9570800E121B}"/>
              </a:ext>
            </a:extLst>
          </p:cNvPr>
          <p:cNvSpPr txBox="1">
            <a:spLocks/>
          </p:cNvSpPr>
          <p:nvPr/>
        </p:nvSpPr>
        <p:spPr>
          <a:xfrm>
            <a:off x="2202407" y="413263"/>
            <a:ext cx="7787185" cy="7733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dirty="0">
                <a:latin typeface="ABeeZee" panose="02000000000000000000" pitchFamily="2" charset="0"/>
              </a:rPr>
              <a:t>Do you recognise these coins?</a:t>
            </a:r>
            <a:endParaRPr lang="en-US" dirty="0">
              <a:latin typeface="ABeeZee" panose="02000000000000000000" pitchFamily="2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12" name="Picture 11" descr="A close - up of a coin&#10;&#10;Description automatically generated with medium confidence">
            <a:hlinkClick r:id="rId4" action="ppaction://hlinksldjump"/>
            <a:extLst>
              <a:ext uri="{FF2B5EF4-FFF2-40B4-BE49-F238E27FC236}">
                <a16:creationId xmlns:a16="http://schemas.microsoft.com/office/drawing/2014/main" id="{A415840E-DBAD-CF40-87A2-96906FF094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1463" y="1283906"/>
            <a:ext cx="1882426" cy="1882426"/>
          </a:xfrm>
          <a:prstGeom prst="rect">
            <a:avLst/>
          </a:prstGeom>
        </p:spPr>
      </p:pic>
      <p:pic>
        <p:nvPicPr>
          <p:cNvPr id="13" name="Picture 12">
            <a:hlinkClick r:id="rId4" action="ppaction://hlinksldjump"/>
            <a:extLst>
              <a:ext uri="{FF2B5EF4-FFF2-40B4-BE49-F238E27FC236}">
                <a16:creationId xmlns:a16="http://schemas.microsoft.com/office/drawing/2014/main" id="{BFB66491-2009-B241-B7FE-6195ED268E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0252" y="1121257"/>
            <a:ext cx="2377474" cy="2377474"/>
          </a:xfrm>
          <a:prstGeom prst="rect">
            <a:avLst/>
          </a:prstGeom>
        </p:spPr>
      </p:pic>
      <p:pic>
        <p:nvPicPr>
          <p:cNvPr id="15" name="Picture 14">
            <a:hlinkClick r:id="rId4" action="ppaction://hlinksldjump"/>
            <a:extLst>
              <a:ext uri="{FF2B5EF4-FFF2-40B4-BE49-F238E27FC236}">
                <a16:creationId xmlns:a16="http://schemas.microsoft.com/office/drawing/2014/main" id="{9101BB25-9508-704E-B293-E916524D4D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4089" y="1415201"/>
            <a:ext cx="1755011" cy="1755011"/>
          </a:xfrm>
          <a:prstGeom prst="rect">
            <a:avLst/>
          </a:prstGeom>
        </p:spPr>
      </p:pic>
      <p:pic>
        <p:nvPicPr>
          <p:cNvPr id="16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24125007-C37A-A248-A55A-3FED8F3927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05462" y="1186657"/>
            <a:ext cx="2293145" cy="2293145"/>
          </a:xfrm>
          <a:prstGeom prst="rect">
            <a:avLst/>
          </a:prstGeom>
        </p:spPr>
      </p:pic>
      <p:pic>
        <p:nvPicPr>
          <p:cNvPr id="18" name="Picture 4" descr="UK £2 coins from 1997 to 2019">
            <a:hlinkClick r:id="rId4" action="ppaction://hlinksldjump"/>
            <a:extLst>
              <a:ext uri="{FF2B5EF4-FFF2-40B4-BE49-F238E27FC236}">
                <a16:creationId xmlns:a16="http://schemas.microsoft.com/office/drawing/2014/main" id="{6F441192-3E2C-E345-B163-F567FDA6D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4264" y="3878795"/>
            <a:ext cx="2422923" cy="2422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A close - up of a logo&#10;&#10;Description automatically generated with low confidence">
            <a:hlinkClick r:id="rId4" action="ppaction://hlinksldjump"/>
            <a:extLst>
              <a:ext uri="{FF2B5EF4-FFF2-40B4-BE49-F238E27FC236}">
                <a16:creationId xmlns:a16="http://schemas.microsoft.com/office/drawing/2014/main" id="{738D1396-A8B8-4A41-B369-3F786DCB2F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9440" y="4272125"/>
            <a:ext cx="1818202" cy="1818202"/>
          </a:xfrm>
          <a:prstGeom prst="rect">
            <a:avLst/>
          </a:prstGeom>
        </p:spPr>
      </p:pic>
      <p:pic>
        <p:nvPicPr>
          <p:cNvPr id="22" name="Picture 21" descr="A close - up of a coin&#10;&#10;Description automatically generated with medium confidence">
            <a:hlinkClick r:id="rId11" action="ppaction://hlinksldjump"/>
            <a:extLst>
              <a:ext uri="{FF2B5EF4-FFF2-40B4-BE49-F238E27FC236}">
                <a16:creationId xmlns:a16="http://schemas.microsoft.com/office/drawing/2014/main" id="{2E1E84B7-4BEC-B040-AA58-D7FFC838FAA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63214" y="3923847"/>
            <a:ext cx="2495273" cy="2495273"/>
          </a:xfrm>
          <a:prstGeom prst="rect">
            <a:avLst/>
          </a:prstGeom>
        </p:spPr>
      </p:pic>
      <p:pic>
        <p:nvPicPr>
          <p:cNvPr id="3" name="Picture 2">
            <a:hlinkClick r:id="rId4" action="ppaction://hlinksldjump"/>
            <a:extLst>
              <a:ext uri="{FF2B5EF4-FFF2-40B4-BE49-F238E27FC236}">
                <a16:creationId xmlns:a16="http://schemas.microsoft.com/office/drawing/2014/main" id="{DE3D68BE-C991-DE47-9B69-622E0433788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44059" y="4090188"/>
            <a:ext cx="2014633" cy="2000139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83181032-E78E-1542-AA37-F1CFF008510D}"/>
              </a:ext>
            </a:extLst>
          </p:cNvPr>
          <p:cNvSpPr/>
          <p:nvPr/>
        </p:nvSpPr>
        <p:spPr>
          <a:xfrm>
            <a:off x="2301502" y="154056"/>
            <a:ext cx="939470" cy="967201"/>
          </a:xfrm>
          <a:prstGeom prst="roundRect">
            <a:avLst/>
          </a:prstGeom>
          <a:solidFill>
            <a:srgbClr val="FFD6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14.m4a" descr="14.m4a">
            <a:hlinkClick r:id="" action="ppaction://media"/>
            <a:extLst>
              <a:ext uri="{FF2B5EF4-FFF2-40B4-BE49-F238E27FC236}">
                <a16:creationId xmlns:a16="http://schemas.microsoft.com/office/drawing/2014/main" id="{C6FA9B5A-A2EA-024E-BE32-E1C0B6BB6A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371089" y="23125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156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F59E160D-B45A-1644-942F-3BEFA9D342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0644" y="0"/>
            <a:ext cx="5305890" cy="5305890"/>
          </a:xfrm>
          <a:prstGeom prst="rect">
            <a:avLst/>
          </a:prstGeom>
        </p:spPr>
      </p:pic>
      <p:sp>
        <p:nvSpPr>
          <p:cNvPr id="7" name="Right Arrow 6">
            <a:hlinkClick r:id="rId6" action="ppaction://hlinksldjump"/>
            <a:extLst>
              <a:ext uri="{FF2B5EF4-FFF2-40B4-BE49-F238E27FC236}">
                <a16:creationId xmlns:a16="http://schemas.microsoft.com/office/drawing/2014/main" id="{B23852BB-FBDB-B441-AF43-5DF15A479A38}"/>
              </a:ext>
            </a:extLst>
          </p:cNvPr>
          <p:cNvSpPr/>
          <p:nvPr/>
        </p:nvSpPr>
        <p:spPr>
          <a:xfrm>
            <a:off x="9289148" y="4881658"/>
            <a:ext cx="2411895" cy="1653024"/>
          </a:xfrm>
          <a:prstGeom prst="rightArrow">
            <a:avLst>
              <a:gd name="adj1" fmla="val 56945"/>
              <a:gd name="adj2" fmla="val 66285"/>
            </a:avLst>
          </a:prstGeom>
          <a:solidFill>
            <a:srgbClr val="FFD600"/>
          </a:solidFill>
          <a:ln w="190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ABeeZee" panose="02000000000000000000" pitchFamily="2" charset="0"/>
              </a:rPr>
              <a:t>Next question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CC4E2F-FBE1-0C4E-9C6E-46F4F6F22CF1}"/>
              </a:ext>
            </a:extLst>
          </p:cNvPr>
          <p:cNvSpPr txBox="1"/>
          <p:nvPr/>
        </p:nvSpPr>
        <p:spPr>
          <a:xfrm>
            <a:off x="2753567" y="3631133"/>
            <a:ext cx="19337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BeeZee" panose="02000000000000000000" pitchFamily="2" charset="0"/>
              </a:rPr>
              <a:t>OR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AE89F00-F70B-6F4B-A17C-D40EFBEAAB06}"/>
              </a:ext>
            </a:extLst>
          </p:cNvPr>
          <p:cNvGrpSpPr/>
          <p:nvPr/>
        </p:nvGrpSpPr>
        <p:grpSpPr>
          <a:xfrm>
            <a:off x="247804" y="178591"/>
            <a:ext cx="2185172" cy="1578453"/>
            <a:chOff x="247804" y="178591"/>
            <a:chExt cx="2185172" cy="1578453"/>
          </a:xfrm>
        </p:grpSpPr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4094ADD4-3195-6D44-87AA-9C3C8246D5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t="38687" b="14819"/>
            <a:stretch/>
          </p:blipFill>
          <p:spPr>
            <a:xfrm>
              <a:off x="1922953" y="777526"/>
              <a:ext cx="510023" cy="335295"/>
            </a:xfrm>
            <a:prstGeom prst="rect">
              <a:avLst/>
            </a:prstGeom>
          </p:spPr>
        </p:pic>
        <p:pic>
          <p:nvPicPr>
            <p:cNvPr id="32" name="Picture 31" descr="A close - up of a coin&#10;&#10;Description automatically generated with medium confidence">
              <a:extLst>
                <a:ext uri="{FF2B5EF4-FFF2-40B4-BE49-F238E27FC236}">
                  <a16:creationId xmlns:a16="http://schemas.microsoft.com/office/drawing/2014/main" id="{27E98D2A-FCB3-0845-87FC-0559ED9F6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7804" y="178591"/>
              <a:ext cx="1578453" cy="1578453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C72C029-0AF3-A04E-AE40-22AC42099A0C}"/>
              </a:ext>
            </a:extLst>
          </p:cNvPr>
          <p:cNvGrpSpPr/>
          <p:nvPr/>
        </p:nvGrpSpPr>
        <p:grpSpPr>
          <a:xfrm>
            <a:off x="1693518" y="1746732"/>
            <a:ext cx="4875016" cy="1450591"/>
            <a:chOff x="1693518" y="1746732"/>
            <a:chExt cx="4875016" cy="1450591"/>
          </a:xfrm>
        </p:grpSpPr>
        <p:pic>
          <p:nvPicPr>
            <p:cNvPr id="35" name="Picture 34" descr="Background pattern&#10;&#10;Description automatically generated with medium confidence">
              <a:extLst>
                <a:ext uri="{FF2B5EF4-FFF2-40B4-BE49-F238E27FC236}">
                  <a16:creationId xmlns:a16="http://schemas.microsoft.com/office/drawing/2014/main" id="{B0067BCB-46EA-E447-8A0A-6BF2C03E1C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949160" y="2292787"/>
              <a:ext cx="335296" cy="335296"/>
            </a:xfrm>
            <a:prstGeom prst="rect">
              <a:avLst/>
            </a:prstGeom>
          </p:spPr>
        </p:pic>
        <p:pic>
          <p:nvPicPr>
            <p:cNvPr id="36" name="Picture 35" descr="Background pattern&#10;&#10;Description automatically generated with medium confidence">
              <a:extLst>
                <a:ext uri="{FF2B5EF4-FFF2-40B4-BE49-F238E27FC236}">
                  <a16:creationId xmlns:a16="http://schemas.microsoft.com/office/drawing/2014/main" id="{CDAF40CA-C0BF-0B40-BE82-64917154D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720330" y="2281542"/>
              <a:ext cx="335296" cy="335296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1409A045-4869-B24F-AEE8-48AC98299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117943" y="1746732"/>
              <a:ext cx="1450591" cy="1450591"/>
            </a:xfrm>
            <a:prstGeom prst="rect">
              <a:avLst/>
            </a:prstGeom>
          </p:spPr>
        </p:pic>
        <p:pic>
          <p:nvPicPr>
            <p:cNvPr id="38" name="Picture 37" descr="A close - up of a logo&#10;&#10;Description automatically generated with low confidence">
              <a:extLst>
                <a:ext uri="{FF2B5EF4-FFF2-40B4-BE49-F238E27FC236}">
                  <a16:creationId xmlns:a16="http://schemas.microsoft.com/office/drawing/2014/main" id="{95B4AC3C-1289-D24E-8AA9-D62A89DFB0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693518" y="1926226"/>
              <a:ext cx="1150153" cy="1150153"/>
            </a:xfrm>
            <a:prstGeom prst="rect">
              <a:avLst/>
            </a:prstGeom>
          </p:spPr>
        </p:pic>
        <p:pic>
          <p:nvPicPr>
            <p:cNvPr id="39" name="Picture 38" descr="A close - up of a logo&#10;&#10;Description automatically generated with low confidence">
              <a:extLst>
                <a:ext uri="{FF2B5EF4-FFF2-40B4-BE49-F238E27FC236}">
                  <a16:creationId xmlns:a16="http://schemas.microsoft.com/office/drawing/2014/main" id="{F99B7FF2-9846-E541-9A5F-B2607D5E0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427316" y="1904309"/>
              <a:ext cx="1150153" cy="1150153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6360E93-7F9C-624D-AB77-233B06FD079C}"/>
              </a:ext>
            </a:extLst>
          </p:cNvPr>
          <p:cNvGrpSpPr/>
          <p:nvPr/>
        </p:nvGrpSpPr>
        <p:grpSpPr>
          <a:xfrm>
            <a:off x="109142" y="4683740"/>
            <a:ext cx="8729753" cy="1450591"/>
            <a:chOff x="109142" y="4683740"/>
            <a:chExt cx="8729753" cy="1450591"/>
          </a:xfrm>
        </p:grpSpPr>
        <p:pic>
          <p:nvPicPr>
            <p:cNvPr id="48" name="Picture 47" descr="Background pattern&#10;&#10;Description automatically generated with medium confidence">
              <a:extLst>
                <a:ext uri="{FF2B5EF4-FFF2-40B4-BE49-F238E27FC236}">
                  <a16:creationId xmlns:a16="http://schemas.microsoft.com/office/drawing/2014/main" id="{D1DF8ED4-0E2C-604A-AA70-FA716D353C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628552" y="5241388"/>
              <a:ext cx="335296" cy="335296"/>
            </a:xfrm>
            <a:prstGeom prst="rect">
              <a:avLst/>
            </a:prstGeom>
          </p:spPr>
        </p:pic>
        <p:pic>
          <p:nvPicPr>
            <p:cNvPr id="49" name="Picture 48" descr="Background pattern&#10;&#10;Description automatically generated with medium confidence">
              <a:extLst>
                <a:ext uri="{FF2B5EF4-FFF2-40B4-BE49-F238E27FC236}">
                  <a16:creationId xmlns:a16="http://schemas.microsoft.com/office/drawing/2014/main" id="{88C8A2DD-9B15-8643-9B48-38A9659D75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411018" y="5244545"/>
              <a:ext cx="335296" cy="335296"/>
            </a:xfrm>
            <a:prstGeom prst="rect">
              <a:avLst/>
            </a:prstGeom>
          </p:spPr>
        </p:pic>
        <p:pic>
          <p:nvPicPr>
            <p:cNvPr id="50" name="Picture 49" descr="Background pattern&#10;&#10;Description automatically generated with medium confidence">
              <a:extLst>
                <a:ext uri="{FF2B5EF4-FFF2-40B4-BE49-F238E27FC236}">
                  <a16:creationId xmlns:a16="http://schemas.microsoft.com/office/drawing/2014/main" id="{4214614B-EF11-4C4B-920A-7444206142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193484" y="5233300"/>
              <a:ext cx="335296" cy="335296"/>
            </a:xfrm>
            <a:prstGeom prst="rect">
              <a:avLst/>
            </a:prstGeom>
          </p:spPr>
        </p:pic>
        <p:pic>
          <p:nvPicPr>
            <p:cNvPr id="51" name="Picture 50" descr="Background pattern&#10;&#10;Description automatically generated with medium confidence">
              <a:extLst>
                <a:ext uri="{FF2B5EF4-FFF2-40B4-BE49-F238E27FC236}">
                  <a16:creationId xmlns:a16="http://schemas.microsoft.com/office/drawing/2014/main" id="{414A978B-8257-0F47-842B-A58DC43C42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975950" y="5241388"/>
              <a:ext cx="335296" cy="335296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73149C4A-8C56-1B47-996B-383F06BF5B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9142" y="4683740"/>
              <a:ext cx="1450591" cy="1450591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3970D2F8-CBFA-664D-9BBD-F0732ADCBA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928932" y="4683740"/>
              <a:ext cx="1450591" cy="1450591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7EF7836B-BC1F-0848-BB81-ABB2DAF787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748722" y="4683740"/>
              <a:ext cx="1450591" cy="1450591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728728B9-C392-7345-8B1A-E6DED1E9D5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568513" y="4683740"/>
              <a:ext cx="1450591" cy="1450591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A9F19421-E182-0A4B-A723-BF280831E2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388304" y="4683740"/>
              <a:ext cx="1450591" cy="1450591"/>
            </a:xfrm>
            <a:prstGeom prst="rect">
              <a:avLst/>
            </a:prstGeom>
          </p:spPr>
        </p:pic>
      </p:grpSp>
      <p:sp>
        <p:nvSpPr>
          <p:cNvPr id="24" name="Title 1">
            <a:extLst>
              <a:ext uri="{FF2B5EF4-FFF2-40B4-BE49-F238E27FC236}">
                <a16:creationId xmlns:a16="http://schemas.microsoft.com/office/drawing/2014/main" id="{B2FD2238-1AD4-D042-82DF-C5DC786D5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2564" y="691658"/>
            <a:ext cx="1513728" cy="1275904"/>
          </a:xfrm>
          <a:prstGeom prst="wedgeEllipseCallout">
            <a:avLst>
              <a:gd name="adj1" fmla="val 62312"/>
              <a:gd name="adj2" fmla="val 47304"/>
            </a:avLst>
          </a:prstGeom>
          <a:solidFill>
            <a:srgbClr val="FFD6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2000" dirty="0">
                <a:latin typeface="ABeeZee" panose="02000000000000000000" pitchFamily="2" charset="0"/>
              </a:rPr>
              <a:t> </a:t>
            </a:r>
          </a:p>
        </p:txBody>
      </p:sp>
      <p:pic>
        <p:nvPicPr>
          <p:cNvPr id="2" name="15.m4a" descr="15.m4a">
            <a:hlinkClick r:id="" action="ppaction://media"/>
            <a:extLst>
              <a:ext uri="{FF2B5EF4-FFF2-40B4-BE49-F238E27FC236}">
                <a16:creationId xmlns:a16="http://schemas.microsoft.com/office/drawing/2014/main" id="{922B487D-DC2F-EE48-B2E7-43DA577698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3938.6575"/>
                    <p14:bmk name="Bookmark 2" time="6911.4113"/>
                    <p14:bmk name="Bookmark 3" time="8873.785900000001"/>
                  </p14:bmkLst>
                </p14:media>
              </p:ext>
            </p:extLst>
          </p:nvPr>
        </p:nvPicPr>
        <p:blipFill>
          <a:blip r:embed="rId1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300799" y="94424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54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419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1"/>
                      </p:tgtEl>
                    </p:cond>
                  </p:nextCondLst>
                </p:seq>
                <p:seq concurrent="1" nextAc="seek">
                  <p:cTn id="13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" fill="hold">
                          <p:stCondLst>
                            <p:cond delay="0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2"/>
                      </p:tgtEl>
                    </p:cond>
                  </p:nextCondLst>
                </p:seq>
                <p:seq concurrent="1" nextAc="seek">
                  <p:cTn id="18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" fill="hold">
                          <p:stCondLst>
                            <p:cond delay="0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3"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419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 with medium confidence">
            <a:extLst>
              <a:ext uri="{FF2B5EF4-FFF2-40B4-BE49-F238E27FC236}">
                <a16:creationId xmlns:a16="http://schemas.microsoft.com/office/drawing/2014/main" id="{FD467421-4326-FA4E-AE1D-5053D45DF2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3001" y="437322"/>
            <a:ext cx="6420678" cy="6420678"/>
          </a:xfrm>
          <a:prstGeom prst="rect">
            <a:avLst/>
          </a:prstGeom>
        </p:spPr>
      </p:pic>
      <p:sp>
        <p:nvSpPr>
          <p:cNvPr id="4" name="Right Arrow 3">
            <a:hlinkClick r:id="rId3" action="ppaction://hlinksldjump"/>
            <a:extLst>
              <a:ext uri="{FF2B5EF4-FFF2-40B4-BE49-F238E27FC236}">
                <a16:creationId xmlns:a16="http://schemas.microsoft.com/office/drawing/2014/main" id="{48C81F87-9C5E-D14A-97B1-98ABD9699C17}"/>
              </a:ext>
            </a:extLst>
          </p:cNvPr>
          <p:cNvSpPr/>
          <p:nvPr/>
        </p:nvSpPr>
        <p:spPr>
          <a:xfrm>
            <a:off x="9289148" y="4881658"/>
            <a:ext cx="2411895" cy="1653024"/>
          </a:xfrm>
          <a:prstGeom prst="rightArrow">
            <a:avLst>
              <a:gd name="adj1" fmla="val 56945"/>
              <a:gd name="adj2" fmla="val 66285"/>
            </a:avLst>
          </a:prstGeom>
          <a:solidFill>
            <a:srgbClr val="FFD600"/>
          </a:solidFill>
          <a:ln w="190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ABeeZee" panose="02000000000000000000" pitchFamily="2" charset="0"/>
              </a:rPr>
              <a:t>Try again</a:t>
            </a:r>
          </a:p>
        </p:txBody>
      </p:sp>
    </p:spTree>
    <p:extLst>
      <p:ext uri="{BB962C8B-B14F-4D97-AF65-F5344CB8AC3E}">
        <p14:creationId xmlns:p14="http://schemas.microsoft.com/office/powerpoint/2010/main" val="29180348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BD2D69F-218D-3943-9359-9570800E121B}"/>
              </a:ext>
            </a:extLst>
          </p:cNvPr>
          <p:cNvSpPr txBox="1">
            <a:spLocks/>
          </p:cNvSpPr>
          <p:nvPr/>
        </p:nvSpPr>
        <p:spPr>
          <a:xfrm>
            <a:off x="2202407" y="413263"/>
            <a:ext cx="7787185" cy="7733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dirty="0">
                <a:latin typeface="ABeeZee" panose="02000000000000000000" pitchFamily="2" charset="0"/>
              </a:rPr>
              <a:t>Do you recognise these coins?</a:t>
            </a:r>
            <a:endParaRPr lang="en-US" dirty="0">
              <a:latin typeface="ABeeZee" panose="02000000000000000000" pitchFamily="2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12" name="Picture 11" descr="A close - up of a coin&#10;&#10;Description automatically generated with medium confidence">
            <a:hlinkClick r:id="rId4" action="ppaction://hlinksldjump"/>
            <a:extLst>
              <a:ext uri="{FF2B5EF4-FFF2-40B4-BE49-F238E27FC236}">
                <a16:creationId xmlns:a16="http://schemas.microsoft.com/office/drawing/2014/main" id="{A415840E-DBAD-CF40-87A2-96906FF094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1463" y="1283906"/>
            <a:ext cx="1882426" cy="1882426"/>
          </a:xfrm>
          <a:prstGeom prst="rect">
            <a:avLst/>
          </a:prstGeom>
        </p:spPr>
      </p:pic>
      <p:pic>
        <p:nvPicPr>
          <p:cNvPr id="13" name="Picture 12">
            <a:hlinkClick r:id="rId4" action="ppaction://hlinksldjump"/>
            <a:extLst>
              <a:ext uri="{FF2B5EF4-FFF2-40B4-BE49-F238E27FC236}">
                <a16:creationId xmlns:a16="http://schemas.microsoft.com/office/drawing/2014/main" id="{BFB66491-2009-B241-B7FE-6195ED268E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0252" y="1121257"/>
            <a:ext cx="2377474" cy="2377474"/>
          </a:xfrm>
          <a:prstGeom prst="rect">
            <a:avLst/>
          </a:prstGeom>
        </p:spPr>
      </p:pic>
      <p:pic>
        <p:nvPicPr>
          <p:cNvPr id="15" name="Picture 14">
            <a:hlinkClick r:id="rId4" action="ppaction://hlinksldjump"/>
            <a:extLst>
              <a:ext uri="{FF2B5EF4-FFF2-40B4-BE49-F238E27FC236}">
                <a16:creationId xmlns:a16="http://schemas.microsoft.com/office/drawing/2014/main" id="{9101BB25-9508-704E-B293-E916524D4D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4089" y="1415201"/>
            <a:ext cx="1755011" cy="1755011"/>
          </a:xfrm>
          <a:prstGeom prst="rect">
            <a:avLst/>
          </a:prstGeom>
        </p:spPr>
      </p:pic>
      <p:pic>
        <p:nvPicPr>
          <p:cNvPr id="16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24125007-C37A-A248-A55A-3FED8F3927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05462" y="1186657"/>
            <a:ext cx="2293145" cy="2293145"/>
          </a:xfrm>
          <a:prstGeom prst="rect">
            <a:avLst/>
          </a:prstGeom>
        </p:spPr>
      </p:pic>
      <p:pic>
        <p:nvPicPr>
          <p:cNvPr id="18" name="Picture 4" descr="UK £2 coins from 1997 to 2019">
            <a:hlinkClick r:id="rId4" action="ppaction://hlinksldjump"/>
            <a:extLst>
              <a:ext uri="{FF2B5EF4-FFF2-40B4-BE49-F238E27FC236}">
                <a16:creationId xmlns:a16="http://schemas.microsoft.com/office/drawing/2014/main" id="{6F441192-3E2C-E345-B163-F567FDA6D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4264" y="3878795"/>
            <a:ext cx="2422923" cy="2422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A close - up of a logo&#10;&#10;Description automatically generated with low confidence">
            <a:hlinkClick r:id="rId4" action="ppaction://hlinksldjump"/>
            <a:extLst>
              <a:ext uri="{FF2B5EF4-FFF2-40B4-BE49-F238E27FC236}">
                <a16:creationId xmlns:a16="http://schemas.microsoft.com/office/drawing/2014/main" id="{738D1396-A8B8-4A41-B369-3F786DCB2F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9440" y="4272125"/>
            <a:ext cx="1818202" cy="1818202"/>
          </a:xfrm>
          <a:prstGeom prst="rect">
            <a:avLst/>
          </a:prstGeom>
        </p:spPr>
      </p:pic>
      <p:pic>
        <p:nvPicPr>
          <p:cNvPr id="22" name="Picture 21" descr="A close - up of a coin&#10;&#10;Description automatically generated with medium confidence">
            <a:hlinkClick r:id="rId4" action="ppaction://hlinksldjump"/>
            <a:extLst>
              <a:ext uri="{FF2B5EF4-FFF2-40B4-BE49-F238E27FC236}">
                <a16:creationId xmlns:a16="http://schemas.microsoft.com/office/drawing/2014/main" id="{2E1E84B7-4BEC-B040-AA58-D7FFC838FAA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63214" y="3923847"/>
            <a:ext cx="2495273" cy="2495273"/>
          </a:xfrm>
          <a:prstGeom prst="rect">
            <a:avLst/>
          </a:prstGeom>
        </p:spPr>
      </p:pic>
      <p:pic>
        <p:nvPicPr>
          <p:cNvPr id="3" name="Picture 2">
            <a:hlinkClick r:id="rId12" action="ppaction://hlinksldjump"/>
            <a:extLst>
              <a:ext uri="{FF2B5EF4-FFF2-40B4-BE49-F238E27FC236}">
                <a16:creationId xmlns:a16="http://schemas.microsoft.com/office/drawing/2014/main" id="{DE3D68BE-C991-DE47-9B69-622E0433788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44059" y="4090188"/>
            <a:ext cx="2014633" cy="2000139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F8161814-7E3A-6642-9F3E-32A4F02DD167}"/>
              </a:ext>
            </a:extLst>
          </p:cNvPr>
          <p:cNvSpPr/>
          <p:nvPr/>
        </p:nvSpPr>
        <p:spPr>
          <a:xfrm>
            <a:off x="2301502" y="154056"/>
            <a:ext cx="939470" cy="967201"/>
          </a:xfrm>
          <a:prstGeom prst="roundRect">
            <a:avLst/>
          </a:prstGeom>
          <a:solidFill>
            <a:srgbClr val="FFD6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17.m4a" descr="17.m4a">
            <a:hlinkClick r:id="" action="ppaction://media"/>
            <a:extLst>
              <a:ext uri="{FF2B5EF4-FFF2-40B4-BE49-F238E27FC236}">
                <a16:creationId xmlns:a16="http://schemas.microsoft.com/office/drawing/2014/main" id="{0410570A-21F4-EC46-9161-488C368E97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426280" y="23125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82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6D6E77EC-C000-A34E-ADF2-349664793F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750644" y="0"/>
            <a:ext cx="5305890" cy="5305890"/>
          </a:xfrm>
        </p:spPr>
      </p:pic>
      <p:sp>
        <p:nvSpPr>
          <p:cNvPr id="7" name="Right Arrow 6">
            <a:hlinkClick r:id="rId5" action="ppaction://hlinksldjump"/>
            <a:extLst>
              <a:ext uri="{FF2B5EF4-FFF2-40B4-BE49-F238E27FC236}">
                <a16:creationId xmlns:a16="http://schemas.microsoft.com/office/drawing/2014/main" id="{5BB6ED29-E292-1743-AE0A-6AA68651E7D5}"/>
              </a:ext>
            </a:extLst>
          </p:cNvPr>
          <p:cNvSpPr/>
          <p:nvPr/>
        </p:nvSpPr>
        <p:spPr>
          <a:xfrm>
            <a:off x="9289148" y="4881658"/>
            <a:ext cx="2411895" cy="1653024"/>
          </a:xfrm>
          <a:prstGeom prst="rightArrow">
            <a:avLst>
              <a:gd name="adj1" fmla="val 56945"/>
              <a:gd name="adj2" fmla="val 66285"/>
            </a:avLst>
          </a:prstGeom>
          <a:solidFill>
            <a:srgbClr val="FFD600"/>
          </a:solidFill>
          <a:ln w="190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ABeeZee" panose="02000000000000000000" pitchFamily="2" charset="0"/>
              </a:rPr>
              <a:t>My snack shop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A020B00-89B6-364E-B1C9-43795BF33A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230" y="375839"/>
            <a:ext cx="1146919" cy="1138668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EC54483E-DEC3-484B-8088-A4CF93573F4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t="38687" b="14819"/>
          <a:stretch/>
        </p:blipFill>
        <p:spPr>
          <a:xfrm>
            <a:off x="1922953" y="777526"/>
            <a:ext cx="510023" cy="335295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E63D4B67-27DC-0E45-96EF-7E50131309D4}"/>
              </a:ext>
            </a:extLst>
          </p:cNvPr>
          <p:cNvGrpSpPr/>
          <p:nvPr/>
        </p:nvGrpSpPr>
        <p:grpSpPr>
          <a:xfrm>
            <a:off x="2177964" y="1762025"/>
            <a:ext cx="3357002" cy="1464842"/>
            <a:chOff x="1457184" y="1746732"/>
            <a:chExt cx="3357002" cy="1464842"/>
          </a:xfrm>
        </p:grpSpPr>
        <p:pic>
          <p:nvPicPr>
            <p:cNvPr id="25" name="Picture 24" descr="A close - up of a coin&#10;&#10;Description automatically generated with medium confidence">
              <a:extLst>
                <a:ext uri="{FF2B5EF4-FFF2-40B4-BE49-F238E27FC236}">
                  <a16:creationId xmlns:a16="http://schemas.microsoft.com/office/drawing/2014/main" id="{DB32C58E-2C6D-3948-BACE-0DB3B29499D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57184" y="1791029"/>
              <a:ext cx="1420545" cy="1420545"/>
            </a:xfrm>
            <a:prstGeom prst="rect">
              <a:avLst/>
            </a:prstGeom>
          </p:spPr>
        </p:pic>
        <p:pic>
          <p:nvPicPr>
            <p:cNvPr id="26" name="Picture 25" descr="Background pattern&#10;&#10;Description automatically generated with medium confidence">
              <a:extLst>
                <a:ext uri="{FF2B5EF4-FFF2-40B4-BE49-F238E27FC236}">
                  <a16:creationId xmlns:a16="http://schemas.microsoft.com/office/drawing/2014/main" id="{C2CA76B4-1CB8-6848-B41B-C63B502BBE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949160" y="2292787"/>
              <a:ext cx="335296" cy="335296"/>
            </a:xfrm>
            <a:prstGeom prst="rect">
              <a:avLst/>
            </a:prstGeom>
          </p:spPr>
        </p:pic>
        <p:pic>
          <p:nvPicPr>
            <p:cNvPr id="27" name="Picture 26" descr="A close - up of a coin&#10;&#10;Description automatically generated with medium confidence">
              <a:extLst>
                <a:ext uri="{FF2B5EF4-FFF2-40B4-BE49-F238E27FC236}">
                  <a16:creationId xmlns:a16="http://schemas.microsoft.com/office/drawing/2014/main" id="{F783287F-590E-4F42-9585-44E8544C28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393641" y="1746732"/>
              <a:ext cx="1420545" cy="1420545"/>
            </a:xfrm>
            <a:prstGeom prst="rect">
              <a:avLst/>
            </a:prstGeom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71CC3480-52C9-B142-B353-908853E1F932}"/>
              </a:ext>
            </a:extLst>
          </p:cNvPr>
          <p:cNvSpPr txBox="1"/>
          <p:nvPr/>
        </p:nvSpPr>
        <p:spPr>
          <a:xfrm>
            <a:off x="2753567" y="3631133"/>
            <a:ext cx="19337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BeeZee" panose="02000000000000000000" pitchFamily="2" charset="0"/>
              </a:rPr>
              <a:t>OR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4E524A5-63D9-DC49-A46C-FFF8120FA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2564" y="691658"/>
            <a:ext cx="1513728" cy="1275904"/>
          </a:xfrm>
          <a:prstGeom prst="wedgeEllipseCallout">
            <a:avLst>
              <a:gd name="adj1" fmla="val 62312"/>
              <a:gd name="adj2" fmla="val 47304"/>
            </a:avLst>
          </a:prstGeom>
          <a:solidFill>
            <a:srgbClr val="FFD6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2000" dirty="0">
                <a:latin typeface="ABeeZee" panose="02000000000000000000" pitchFamily="2" charset="0"/>
              </a:rPr>
              <a:t> </a:t>
            </a:r>
          </a:p>
        </p:txBody>
      </p:sp>
      <p:pic>
        <p:nvPicPr>
          <p:cNvPr id="2" name="18.m4a" descr="18.m4a">
            <a:hlinkClick r:id="" action="ppaction://media"/>
            <a:extLst>
              <a:ext uri="{FF2B5EF4-FFF2-40B4-BE49-F238E27FC236}">
                <a16:creationId xmlns:a16="http://schemas.microsoft.com/office/drawing/2014/main" id="{EFA796EE-032E-F24A-991E-EE6117619F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3391.769"/>
                    <p14:bmk name="Bookmark 2" time="8373.1913"/>
                  </p14:bmkLst>
                </p14:media>
              </p:ext>
            </p:extLst>
          </p:nvPr>
        </p:nvPicPr>
        <p:blipFill>
          <a:blip r:embed="rId11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223028" y="94517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27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952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2"/>
                      </p:tgtEl>
                    </p:cond>
                  </p:nextCondLst>
                </p:seq>
                <p:seq concurrent="1" nextAc="seek">
                  <p:cTn id="13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" fill="hold">
                          <p:stCondLst>
                            <p:cond delay="0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1"/>
                      </p:tgtEl>
                    </p:cond>
                  </p:nextCondLst>
                </p:seq>
              </p:childTnLst>
            </p:cTn>
          </p:par>
        </p:tnLst>
        <p:bldLst>
          <p:bldP spid="2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952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 with medium confidence">
            <a:extLst>
              <a:ext uri="{FF2B5EF4-FFF2-40B4-BE49-F238E27FC236}">
                <a16:creationId xmlns:a16="http://schemas.microsoft.com/office/drawing/2014/main" id="{FA993F14-0B88-234C-8FEF-9048BBF009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3001" y="437322"/>
            <a:ext cx="6420678" cy="6420678"/>
          </a:xfrm>
          <a:prstGeom prst="rect">
            <a:avLst/>
          </a:prstGeom>
        </p:spPr>
      </p:pic>
      <p:sp>
        <p:nvSpPr>
          <p:cNvPr id="4" name="Right Arrow 3">
            <a:hlinkClick r:id="rId3" action="ppaction://hlinksldjump"/>
            <a:extLst>
              <a:ext uri="{FF2B5EF4-FFF2-40B4-BE49-F238E27FC236}">
                <a16:creationId xmlns:a16="http://schemas.microsoft.com/office/drawing/2014/main" id="{E1BCC767-1B63-E243-8563-6667F528ADEE}"/>
              </a:ext>
            </a:extLst>
          </p:cNvPr>
          <p:cNvSpPr/>
          <p:nvPr/>
        </p:nvSpPr>
        <p:spPr>
          <a:xfrm>
            <a:off x="9289148" y="4881658"/>
            <a:ext cx="2411895" cy="1653024"/>
          </a:xfrm>
          <a:prstGeom prst="rightArrow">
            <a:avLst>
              <a:gd name="adj1" fmla="val 56945"/>
              <a:gd name="adj2" fmla="val 66285"/>
            </a:avLst>
          </a:prstGeom>
          <a:solidFill>
            <a:srgbClr val="FFD600"/>
          </a:solidFill>
          <a:ln w="190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ABeeZee" panose="02000000000000000000" pitchFamily="2" charset="0"/>
              </a:rPr>
              <a:t>Try again</a:t>
            </a:r>
          </a:p>
        </p:txBody>
      </p:sp>
    </p:spTree>
    <p:extLst>
      <p:ext uri="{BB962C8B-B14F-4D97-AF65-F5344CB8AC3E}">
        <p14:creationId xmlns:p14="http://schemas.microsoft.com/office/powerpoint/2010/main" val="27043576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7825F336-9713-6D41-A79A-B2155C020F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271" t="27181" r="2017"/>
          <a:stretch/>
        </p:blipFill>
        <p:spPr>
          <a:xfrm>
            <a:off x="837647" y="0"/>
            <a:ext cx="8085221" cy="6869189"/>
          </a:xfrm>
          <a:prstGeom prst="rect">
            <a:avLst/>
          </a:prstGeom>
        </p:spPr>
      </p:pic>
      <p:sp>
        <p:nvSpPr>
          <p:cNvPr id="4" name="Right Arrow 3">
            <a:hlinkClick r:id="rId5" action="ppaction://hlinksldjump"/>
            <a:extLst>
              <a:ext uri="{FF2B5EF4-FFF2-40B4-BE49-F238E27FC236}">
                <a16:creationId xmlns:a16="http://schemas.microsoft.com/office/drawing/2014/main" id="{D9612516-770D-2743-8C9C-70FD4272AB73}"/>
              </a:ext>
            </a:extLst>
          </p:cNvPr>
          <p:cNvSpPr/>
          <p:nvPr/>
        </p:nvSpPr>
        <p:spPr>
          <a:xfrm>
            <a:off x="9425200" y="4967298"/>
            <a:ext cx="2411895" cy="1653024"/>
          </a:xfrm>
          <a:prstGeom prst="rightArrow">
            <a:avLst>
              <a:gd name="adj1" fmla="val 56945"/>
              <a:gd name="adj2" fmla="val 66285"/>
            </a:avLst>
          </a:prstGeom>
          <a:solidFill>
            <a:srgbClr val="FFD600"/>
          </a:solidFill>
          <a:ln w="190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ABeeZee" panose="02000000000000000000" pitchFamily="2" charset="0"/>
              </a:rPr>
              <a:t>Let’s learn</a:t>
            </a:r>
          </a:p>
        </p:txBody>
      </p:sp>
      <p:pic>
        <p:nvPicPr>
          <p:cNvPr id="2" name="Slide 2.m4a" descr="Slide 2.m4a">
            <a:hlinkClick r:id="" action="ppaction://media"/>
            <a:extLst>
              <a:ext uri="{FF2B5EF4-FFF2-40B4-BE49-F238E27FC236}">
                <a16:creationId xmlns:a16="http://schemas.microsoft.com/office/drawing/2014/main" id="{76F4D7DC-F75B-294F-815E-8D163DBDFA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931" y="2630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058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7C2201-BBAC-D041-B331-8C9D8AD1E9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6205" y="755597"/>
            <a:ext cx="3915795" cy="391579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9898B40-7AC5-9C41-B4A3-A7190F705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2118" y="755597"/>
            <a:ext cx="3119677" cy="1957897"/>
          </a:xfrm>
          <a:prstGeom prst="wedgeEllipseCallout">
            <a:avLst>
              <a:gd name="adj1" fmla="val 42069"/>
              <a:gd name="adj2" fmla="val 51235"/>
            </a:avLst>
          </a:prstGeom>
          <a:solidFill>
            <a:srgbClr val="FFD6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2400" dirty="0">
                <a:latin typeface="ABeeZee" panose="02000000000000000000" pitchFamily="2" charset="0"/>
              </a:rPr>
              <a:t>Welcome to my snack shop! </a:t>
            </a:r>
          </a:p>
        </p:txBody>
      </p:sp>
      <p:sp>
        <p:nvSpPr>
          <p:cNvPr id="4" name="Right Arrow 3">
            <a:hlinkClick r:id="rId6" action="ppaction://hlinksldjump"/>
            <a:extLst>
              <a:ext uri="{FF2B5EF4-FFF2-40B4-BE49-F238E27FC236}">
                <a16:creationId xmlns:a16="http://schemas.microsoft.com/office/drawing/2014/main" id="{68ECA11E-1C7A-D048-8BBC-931D3A6430B7}"/>
              </a:ext>
            </a:extLst>
          </p:cNvPr>
          <p:cNvSpPr/>
          <p:nvPr/>
        </p:nvSpPr>
        <p:spPr>
          <a:xfrm>
            <a:off x="9289148" y="4881658"/>
            <a:ext cx="2411895" cy="1653024"/>
          </a:xfrm>
          <a:prstGeom prst="rightArrow">
            <a:avLst>
              <a:gd name="adj1" fmla="val 56945"/>
              <a:gd name="adj2" fmla="val 66285"/>
            </a:avLst>
          </a:prstGeom>
          <a:solidFill>
            <a:srgbClr val="92D050"/>
          </a:solidFill>
          <a:ln w="190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ABeeZee" panose="02000000000000000000" pitchFamily="2" charset="0"/>
              </a:rPr>
              <a:t>Click to enter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4301145-085D-F241-A920-28029930FD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957" y="755597"/>
            <a:ext cx="5613400" cy="5626100"/>
          </a:xfrm>
          <a:prstGeom prst="rect">
            <a:avLst/>
          </a:prstGeom>
        </p:spPr>
      </p:pic>
      <p:pic>
        <p:nvPicPr>
          <p:cNvPr id="2" name="20.m4a" descr="20.m4a">
            <a:hlinkClick r:id="" action="ppaction://media"/>
            <a:extLst>
              <a:ext uri="{FF2B5EF4-FFF2-40B4-BE49-F238E27FC236}">
                <a16:creationId xmlns:a16="http://schemas.microsoft.com/office/drawing/2014/main" id="{A9279D0E-ACE2-CB41-B44F-FB6C69F83F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9017.0988"/>
                    <p14:bmk name="Bookmark 2" time="17129.3812"/>
                  </p14:bmkLst>
                </p14:media>
              </p:ext>
            </p:extLst>
          </p:nvPr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882748" y="173454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095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8269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1"/>
                      </p:tgtEl>
                    </p:cond>
                  </p:nextCondLst>
                </p:seq>
                <p:seq concurrent="1" nextAc="seek">
                  <p:cTn id="13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" fill="hold">
                          <p:stCondLst>
                            <p:cond delay="0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2"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8269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FE1D03F4-DCA2-1E47-B0CA-38509534FA69}"/>
              </a:ext>
            </a:extLst>
          </p:cNvPr>
          <p:cNvSpPr/>
          <p:nvPr/>
        </p:nvSpPr>
        <p:spPr>
          <a:xfrm>
            <a:off x="267221" y="4385602"/>
            <a:ext cx="9793357" cy="212401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313D6E7-BB5A-714E-98B5-74EC95151FB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t="38687" b="14819"/>
          <a:stretch/>
        </p:blipFill>
        <p:spPr>
          <a:xfrm>
            <a:off x="7193697" y="5279963"/>
            <a:ext cx="510023" cy="335295"/>
          </a:xfrm>
          <a:prstGeom prst="rect">
            <a:avLst/>
          </a:prstGeom>
        </p:spPr>
      </p:pic>
      <p:pic>
        <p:nvPicPr>
          <p:cNvPr id="12" name="Picture 11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E4BE2E94-0F4A-0446-95D1-10240445C7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78758" y="5285868"/>
            <a:ext cx="335296" cy="335296"/>
          </a:xfrm>
          <a:prstGeom prst="rect">
            <a:avLst/>
          </a:prstGeom>
        </p:spPr>
      </p:pic>
      <p:pic>
        <p:nvPicPr>
          <p:cNvPr id="13" name="Picture 12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29F1B7E5-D2D0-554D-B54E-16560E4CF4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13368" y="5274623"/>
            <a:ext cx="335296" cy="3352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A813158-1D95-3542-AF2F-E0D0D5AAF5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76205" y="755597"/>
            <a:ext cx="3915795" cy="3915795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8E838EA1-0EB5-614F-9574-6BACFCE05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6570" y="755597"/>
            <a:ext cx="3535225" cy="1957897"/>
          </a:xfrm>
          <a:prstGeom prst="wedgeEllipseCallout">
            <a:avLst>
              <a:gd name="adj1" fmla="val 42069"/>
              <a:gd name="adj2" fmla="val 51235"/>
            </a:avLst>
          </a:prstGeom>
          <a:solidFill>
            <a:srgbClr val="FFD600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2400" dirty="0">
                <a:latin typeface="ABeeZee" panose="02000000000000000000" pitchFamily="2" charset="0"/>
              </a:rPr>
              <a:t>I need help adding these coins together. 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7B5F806-FC92-B042-A6EE-12845C40CD08}"/>
              </a:ext>
            </a:extLst>
          </p:cNvPr>
          <p:cNvSpPr/>
          <p:nvPr/>
        </p:nvSpPr>
        <p:spPr>
          <a:xfrm>
            <a:off x="8356106" y="4942720"/>
            <a:ext cx="77478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dirty="0">
                <a:latin typeface="ABeeZee" panose="02000000000000000000" pitchFamily="2" charset="0"/>
              </a:rPr>
              <a:t>?</a:t>
            </a:r>
            <a:endParaRPr lang="en-US" sz="60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81312E3-105F-0246-BB7E-95574ADF9E6E}"/>
              </a:ext>
            </a:extLst>
          </p:cNvPr>
          <p:cNvSpPr/>
          <p:nvPr/>
        </p:nvSpPr>
        <p:spPr>
          <a:xfrm>
            <a:off x="7799881" y="5026772"/>
            <a:ext cx="1758813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800" dirty="0">
                <a:latin typeface="ABeeZee" panose="02000000000000000000" pitchFamily="2" charset="0"/>
              </a:rPr>
              <a:t>62p</a:t>
            </a:r>
            <a:endParaRPr lang="en-US" sz="4800" dirty="0"/>
          </a:p>
        </p:txBody>
      </p:sp>
      <p:sp>
        <p:nvSpPr>
          <p:cNvPr id="22" name="Right Arrow 21">
            <a:hlinkClick r:id="rId9" action="ppaction://hlinksldjump"/>
            <a:extLst>
              <a:ext uri="{FF2B5EF4-FFF2-40B4-BE49-F238E27FC236}">
                <a16:creationId xmlns:a16="http://schemas.microsoft.com/office/drawing/2014/main" id="{20D52B5E-5726-E940-9825-1E2F9ACFA7D9}"/>
              </a:ext>
            </a:extLst>
          </p:cNvPr>
          <p:cNvSpPr/>
          <p:nvPr/>
        </p:nvSpPr>
        <p:spPr>
          <a:xfrm>
            <a:off x="9289148" y="4881658"/>
            <a:ext cx="2411895" cy="1653024"/>
          </a:xfrm>
          <a:prstGeom prst="rightArrow">
            <a:avLst>
              <a:gd name="adj1" fmla="val 56945"/>
              <a:gd name="adj2" fmla="val 66285"/>
            </a:avLst>
          </a:prstGeom>
          <a:solidFill>
            <a:srgbClr val="92D050"/>
          </a:solidFill>
          <a:ln w="190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  <a:latin typeface="ABeeZee" panose="02000000000000000000" pitchFamily="2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879F522-03E8-374E-A0F1-5033F9B5979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40681" y="4547273"/>
            <a:ext cx="1758813" cy="175881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AED008E-63E1-F347-8A7F-B190C4375E0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59848" y="4609658"/>
            <a:ext cx="1696428" cy="1696428"/>
          </a:xfrm>
          <a:prstGeom prst="rect">
            <a:avLst/>
          </a:prstGeom>
        </p:spPr>
      </p:pic>
      <p:pic>
        <p:nvPicPr>
          <p:cNvPr id="29" name="Picture 28" descr="A close - up of a coin&#10;&#10;Description automatically generated with medium confidence">
            <a:extLst>
              <a:ext uri="{FF2B5EF4-FFF2-40B4-BE49-F238E27FC236}">
                <a16:creationId xmlns:a16="http://schemas.microsoft.com/office/drawing/2014/main" id="{D90B0226-C9B6-3E49-8174-C81968F8DF7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9484" y="4502161"/>
            <a:ext cx="1845959" cy="1845959"/>
          </a:xfrm>
          <a:prstGeom prst="rect">
            <a:avLst/>
          </a:prstGeom>
        </p:spPr>
      </p:pic>
      <p:pic>
        <p:nvPicPr>
          <p:cNvPr id="2" name="21.m4a" descr="21.m4a">
            <a:hlinkClick r:id="" action="ppaction://media"/>
            <a:extLst>
              <a:ext uri="{FF2B5EF4-FFF2-40B4-BE49-F238E27FC236}">
                <a16:creationId xmlns:a16="http://schemas.microsoft.com/office/drawing/2014/main" id="{8C22EA1C-3BC4-1045-8887-DAA03AA795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19195.4493"/>
                    <p14:bmk name="Bookmark 2" time="22142.5833"/>
                  </p14:bmkLst>
                </p14:media>
              </p:ext>
            </p:extLst>
          </p:nvPr>
        </p:nvPicPr>
        <p:blipFill>
          <a:blip r:embed="rId1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197370" y="1373221"/>
            <a:ext cx="722647" cy="72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36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2142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1"/>
                      </p:tgtEl>
                    </p:cond>
                  </p:nextCondLst>
                </p:seq>
                <p:seq concurrent="1" nextAc="seek">
                  <p:cTn id="13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" fill="hold">
                          <p:stCondLst>
                            <p:cond delay="0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2"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2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2142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FE1D03F4-DCA2-1E47-B0CA-38509534FA69}"/>
              </a:ext>
            </a:extLst>
          </p:cNvPr>
          <p:cNvSpPr/>
          <p:nvPr/>
        </p:nvSpPr>
        <p:spPr>
          <a:xfrm>
            <a:off x="267221" y="4385602"/>
            <a:ext cx="9793357" cy="212401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313D6E7-BB5A-714E-98B5-74EC95151FB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t="38687" b="14819"/>
          <a:stretch/>
        </p:blipFill>
        <p:spPr>
          <a:xfrm>
            <a:off x="7193697" y="5279963"/>
            <a:ext cx="510023" cy="335295"/>
          </a:xfrm>
          <a:prstGeom prst="rect">
            <a:avLst/>
          </a:prstGeom>
        </p:spPr>
      </p:pic>
      <p:pic>
        <p:nvPicPr>
          <p:cNvPr id="12" name="Picture 11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E4BE2E94-0F4A-0446-95D1-10240445C7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78758" y="5285868"/>
            <a:ext cx="335296" cy="335296"/>
          </a:xfrm>
          <a:prstGeom prst="rect">
            <a:avLst/>
          </a:prstGeom>
        </p:spPr>
      </p:pic>
      <p:pic>
        <p:nvPicPr>
          <p:cNvPr id="13" name="Picture 12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29F1B7E5-D2D0-554D-B54E-16560E4CF4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13368" y="5274623"/>
            <a:ext cx="335296" cy="3352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A813158-1D95-3542-AF2F-E0D0D5AAF5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76205" y="755597"/>
            <a:ext cx="3915795" cy="3915795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8E838EA1-0EB5-614F-9574-6BACFCE05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6570" y="755597"/>
            <a:ext cx="3535225" cy="1957897"/>
          </a:xfrm>
          <a:prstGeom prst="wedgeEllipseCallout">
            <a:avLst>
              <a:gd name="adj1" fmla="val 42069"/>
              <a:gd name="adj2" fmla="val 51235"/>
            </a:avLst>
          </a:prstGeom>
          <a:solidFill>
            <a:srgbClr val="FFD600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2400" dirty="0">
                <a:latin typeface="ABeeZee" panose="02000000000000000000" pitchFamily="2" charset="0"/>
              </a:rPr>
              <a:t>I need help adding these coins together. 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ACBE9D7-6E62-9B4F-869E-36F9E3E37C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11149" y="4774900"/>
            <a:ext cx="1286991" cy="1286991"/>
          </a:xfrm>
          <a:prstGeom prst="rect">
            <a:avLst/>
          </a:prstGeom>
        </p:spPr>
      </p:pic>
      <p:pic>
        <p:nvPicPr>
          <p:cNvPr id="18" name="Picture 17" descr="A close - up of a logo&#10;&#10;Description automatically generated with low confidence">
            <a:extLst>
              <a:ext uri="{FF2B5EF4-FFF2-40B4-BE49-F238E27FC236}">
                <a16:creationId xmlns:a16="http://schemas.microsoft.com/office/drawing/2014/main" id="{0E8EF233-D8B2-BF41-86D4-38032143667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32822" y="4609658"/>
            <a:ext cx="1561778" cy="156177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D57D8DC-4AEB-BC45-A96A-1448F9DFDF3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9484" y="4518690"/>
            <a:ext cx="1730506" cy="171805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7B5F806-FC92-B042-A6EE-12845C40CD08}"/>
              </a:ext>
            </a:extLst>
          </p:cNvPr>
          <p:cNvSpPr/>
          <p:nvPr/>
        </p:nvSpPr>
        <p:spPr>
          <a:xfrm>
            <a:off x="8356106" y="4942720"/>
            <a:ext cx="77478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dirty="0">
                <a:latin typeface="ABeeZee" panose="02000000000000000000" pitchFamily="2" charset="0"/>
              </a:rPr>
              <a:t>?</a:t>
            </a:r>
            <a:endParaRPr lang="en-US" sz="60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81312E3-105F-0246-BB7E-95574ADF9E6E}"/>
              </a:ext>
            </a:extLst>
          </p:cNvPr>
          <p:cNvSpPr/>
          <p:nvPr/>
        </p:nvSpPr>
        <p:spPr>
          <a:xfrm>
            <a:off x="7799881" y="5026772"/>
            <a:ext cx="2029919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800" dirty="0">
                <a:latin typeface="ABeeZee" panose="02000000000000000000" pitchFamily="2" charset="0"/>
              </a:rPr>
              <a:t>£1.25</a:t>
            </a:r>
            <a:endParaRPr lang="en-US" sz="4800" dirty="0"/>
          </a:p>
        </p:txBody>
      </p:sp>
      <p:sp>
        <p:nvSpPr>
          <p:cNvPr id="22" name="Right Arrow 21">
            <a:hlinkClick r:id="rId12" action="ppaction://hlinksldjump"/>
            <a:extLst>
              <a:ext uri="{FF2B5EF4-FFF2-40B4-BE49-F238E27FC236}">
                <a16:creationId xmlns:a16="http://schemas.microsoft.com/office/drawing/2014/main" id="{6695E437-C898-654F-AADB-DCC7EC216A61}"/>
              </a:ext>
            </a:extLst>
          </p:cNvPr>
          <p:cNvSpPr/>
          <p:nvPr/>
        </p:nvSpPr>
        <p:spPr>
          <a:xfrm>
            <a:off x="9289148" y="4881658"/>
            <a:ext cx="2411895" cy="1653024"/>
          </a:xfrm>
          <a:prstGeom prst="rightArrow">
            <a:avLst>
              <a:gd name="adj1" fmla="val 56945"/>
              <a:gd name="adj2" fmla="val 66285"/>
            </a:avLst>
          </a:prstGeom>
          <a:solidFill>
            <a:srgbClr val="92D050"/>
          </a:solidFill>
          <a:ln w="190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  <a:latin typeface="ABeeZee" panose="02000000000000000000" pitchFamily="2" charset="0"/>
            </a:endParaRPr>
          </a:p>
        </p:txBody>
      </p:sp>
      <p:pic>
        <p:nvPicPr>
          <p:cNvPr id="2" name="22.m4a" descr="22.m4a">
            <a:hlinkClick r:id="" action="ppaction://media"/>
            <a:extLst>
              <a:ext uri="{FF2B5EF4-FFF2-40B4-BE49-F238E27FC236}">
                <a16:creationId xmlns:a16="http://schemas.microsoft.com/office/drawing/2014/main" id="{B4A611FE-EC80-0048-BF33-A86BF0C0C8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17074.7221"/>
                    <p14:bmk name="Bookmark 2" time="21424.8739"/>
                  </p14:bmkLst>
                </p14:media>
              </p:ext>
            </p:extLst>
          </p:nvPr>
        </p:nvPicPr>
        <p:blipFill>
          <a:blip r:embed="rId1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270098" y="1374545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609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2069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1"/>
                      </p:tgtEl>
                    </p:cond>
                  </p:nextCondLst>
                </p:seq>
                <p:seq concurrent="1" nextAc="seek">
                  <p:cTn id="13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" fill="hold">
                          <p:stCondLst>
                            <p:cond delay="0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2"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2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2069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69E9238-6B50-7943-8262-40C995503E2D}"/>
              </a:ext>
            </a:extLst>
          </p:cNvPr>
          <p:cNvSpPr/>
          <p:nvPr/>
        </p:nvSpPr>
        <p:spPr>
          <a:xfrm>
            <a:off x="267221" y="4385602"/>
            <a:ext cx="9793357" cy="212401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5AA6E20-9C4A-6A49-B550-183DA43E619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t="38687" b="14819"/>
          <a:stretch/>
        </p:blipFill>
        <p:spPr>
          <a:xfrm>
            <a:off x="7193697" y="5279963"/>
            <a:ext cx="510023" cy="335295"/>
          </a:xfrm>
          <a:prstGeom prst="rect">
            <a:avLst/>
          </a:prstGeom>
        </p:spPr>
      </p:pic>
      <p:pic>
        <p:nvPicPr>
          <p:cNvPr id="6" name="Picture 5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7EC4AB5F-A59F-4740-850D-E1AD027136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78758" y="5285868"/>
            <a:ext cx="335296" cy="335296"/>
          </a:xfrm>
          <a:prstGeom prst="rect">
            <a:avLst/>
          </a:prstGeom>
        </p:spPr>
      </p:pic>
      <p:pic>
        <p:nvPicPr>
          <p:cNvPr id="7" name="Picture 6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A036715B-CF9F-9942-937F-E8B75B5FC1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13368" y="5274623"/>
            <a:ext cx="335296" cy="3352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F6AD04-187D-724A-AA5C-AD885AA748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11149" y="4774900"/>
            <a:ext cx="1286991" cy="1286991"/>
          </a:xfrm>
          <a:prstGeom prst="rect">
            <a:avLst/>
          </a:prstGeom>
        </p:spPr>
      </p:pic>
      <p:pic>
        <p:nvPicPr>
          <p:cNvPr id="9" name="Picture 8" descr="A close - up of a logo&#10;&#10;Description automatically generated with low confidence">
            <a:extLst>
              <a:ext uri="{FF2B5EF4-FFF2-40B4-BE49-F238E27FC236}">
                <a16:creationId xmlns:a16="http://schemas.microsoft.com/office/drawing/2014/main" id="{7124516C-2C92-5C43-B9EF-003B639597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2101" y="4626340"/>
            <a:ext cx="1561778" cy="156177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EE96EEF-FD77-7B4D-860A-9DEB2A4E54E4}"/>
              </a:ext>
            </a:extLst>
          </p:cNvPr>
          <p:cNvSpPr/>
          <p:nvPr/>
        </p:nvSpPr>
        <p:spPr>
          <a:xfrm>
            <a:off x="7981876" y="5076396"/>
            <a:ext cx="2029919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800" dirty="0">
                <a:latin typeface="ABeeZee" panose="02000000000000000000" pitchFamily="2" charset="0"/>
              </a:rPr>
              <a:t>35p </a:t>
            </a:r>
            <a:endParaRPr lang="en-US" sz="48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69B7AAE-6E91-F642-BE49-888ED8CDC7F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76205" y="755597"/>
            <a:ext cx="3915795" cy="3915795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877B600-961F-9C49-ADCB-5525AC59E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6570" y="755597"/>
            <a:ext cx="3535225" cy="1957897"/>
          </a:xfrm>
          <a:prstGeom prst="wedgeEllipseCallout">
            <a:avLst>
              <a:gd name="adj1" fmla="val 42069"/>
              <a:gd name="adj2" fmla="val 51235"/>
            </a:avLst>
          </a:prstGeom>
          <a:solidFill>
            <a:srgbClr val="FFD600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2400" dirty="0">
                <a:latin typeface="ABeeZee" panose="02000000000000000000" pitchFamily="2" charset="0"/>
              </a:rPr>
              <a:t>Can you work out what coin is missing? 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0C4F9DE-1AD2-294A-A720-E60B8D80466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09300" y="4570181"/>
            <a:ext cx="1696428" cy="169642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70A7449-00FA-6747-85A2-247D93DFEAAA}"/>
              </a:ext>
            </a:extLst>
          </p:cNvPr>
          <p:cNvSpPr/>
          <p:nvPr/>
        </p:nvSpPr>
        <p:spPr>
          <a:xfrm>
            <a:off x="3022768" y="4621891"/>
            <a:ext cx="1620000" cy="1620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>
            <a:hlinkClick r:id="rId12" action="ppaction://hlinksldjump"/>
            <a:extLst>
              <a:ext uri="{FF2B5EF4-FFF2-40B4-BE49-F238E27FC236}">
                <a16:creationId xmlns:a16="http://schemas.microsoft.com/office/drawing/2014/main" id="{52F5D24B-6671-DB46-A37B-9C20296F5FB6}"/>
              </a:ext>
            </a:extLst>
          </p:cNvPr>
          <p:cNvSpPr/>
          <p:nvPr/>
        </p:nvSpPr>
        <p:spPr>
          <a:xfrm>
            <a:off x="9289148" y="4881658"/>
            <a:ext cx="2411895" cy="1653024"/>
          </a:xfrm>
          <a:prstGeom prst="rightArrow">
            <a:avLst>
              <a:gd name="adj1" fmla="val 56945"/>
              <a:gd name="adj2" fmla="val 66285"/>
            </a:avLst>
          </a:prstGeom>
          <a:solidFill>
            <a:srgbClr val="92D050"/>
          </a:solidFill>
          <a:ln w="190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  <a:latin typeface="ABeeZee" panose="02000000000000000000" pitchFamily="2" charset="0"/>
            </a:endParaRPr>
          </a:p>
        </p:txBody>
      </p:sp>
      <p:pic>
        <p:nvPicPr>
          <p:cNvPr id="2" name="23.m4a" descr="23.m4a">
            <a:hlinkClick r:id="" action="ppaction://media"/>
            <a:extLst>
              <a:ext uri="{FF2B5EF4-FFF2-40B4-BE49-F238E27FC236}">
                <a16:creationId xmlns:a16="http://schemas.microsoft.com/office/drawing/2014/main" id="{C72CB551-63D2-0840-99C3-2183EFA663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31264.1102"/>
                    <p14:bmk name="Bookmark 2" time="35218.0278"/>
                  </p14:bmkLst>
                </p14:media>
              </p:ext>
            </p:extLst>
          </p:nvPr>
        </p:nvPicPr>
        <p:blipFill>
          <a:blip r:embed="rId1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929148" y="1835996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71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5697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" presetClass="exit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1"/>
                      </p:tgtEl>
                    </p:cond>
                  </p:nextCondLst>
                </p:seq>
                <p:seq concurrent="1" nextAc="seek">
                  <p:cTn id="13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" fill="hold">
                          <p:stCondLst>
                            <p:cond delay="0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2"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  <p:bldP spid="1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5697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03B201B-318E-3C4A-9C49-7D2780533B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6205" y="755597"/>
            <a:ext cx="3915795" cy="391579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D0A011D-2C55-FC45-9A06-04A985D3C299}"/>
              </a:ext>
            </a:extLst>
          </p:cNvPr>
          <p:cNvSpPr txBox="1">
            <a:spLocks/>
          </p:cNvSpPr>
          <p:nvPr/>
        </p:nvSpPr>
        <p:spPr>
          <a:xfrm>
            <a:off x="6476570" y="755597"/>
            <a:ext cx="3535225" cy="1957897"/>
          </a:xfrm>
          <a:prstGeom prst="wedgeEllipseCallout">
            <a:avLst>
              <a:gd name="adj1" fmla="val 42069"/>
              <a:gd name="adj2" fmla="val 51235"/>
            </a:avLst>
          </a:prstGeom>
          <a:solidFill>
            <a:srgbClr val="FFD6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latin typeface="ABeeZee" panose="02000000000000000000" pitchFamily="2" charset="0"/>
              </a:rPr>
              <a:t>Can you work out what coins are missing?  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350A2D1-F88C-394C-BAB8-0F51D1928830}"/>
              </a:ext>
            </a:extLst>
          </p:cNvPr>
          <p:cNvSpPr/>
          <p:nvPr/>
        </p:nvSpPr>
        <p:spPr>
          <a:xfrm>
            <a:off x="267221" y="4385602"/>
            <a:ext cx="11501446" cy="212401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6373E1D-C6C8-6F44-9B9F-DF515E73E29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38687" b="14819"/>
          <a:stretch/>
        </p:blipFill>
        <p:spPr>
          <a:xfrm>
            <a:off x="9151714" y="5274622"/>
            <a:ext cx="510023" cy="335295"/>
          </a:xfrm>
          <a:prstGeom prst="rect">
            <a:avLst/>
          </a:prstGeom>
        </p:spPr>
      </p:pic>
      <p:pic>
        <p:nvPicPr>
          <p:cNvPr id="8" name="Picture 7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11AFA5DB-6412-7F41-805D-62B2A11A19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78758" y="5285868"/>
            <a:ext cx="335296" cy="335296"/>
          </a:xfrm>
          <a:prstGeom prst="rect">
            <a:avLst/>
          </a:prstGeom>
        </p:spPr>
      </p:pic>
      <p:pic>
        <p:nvPicPr>
          <p:cNvPr id="9" name="Picture 8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F574856F-7B01-714B-9F4E-AF5256246B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20682" y="5285868"/>
            <a:ext cx="335296" cy="33529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C7B9A7D-369A-F341-963B-62D7F2DCDDAC}"/>
              </a:ext>
            </a:extLst>
          </p:cNvPr>
          <p:cNvSpPr/>
          <p:nvPr/>
        </p:nvSpPr>
        <p:spPr>
          <a:xfrm>
            <a:off x="9723987" y="5026772"/>
            <a:ext cx="2029919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800" dirty="0">
                <a:latin typeface="ABeeZee" panose="02000000000000000000" pitchFamily="2" charset="0"/>
              </a:rPr>
              <a:t>£1.08</a:t>
            </a:r>
            <a:endParaRPr lang="en-US" sz="4800" dirty="0"/>
          </a:p>
        </p:txBody>
      </p:sp>
      <p:pic>
        <p:nvPicPr>
          <p:cNvPr id="15" name="Picture 14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6FAA0CD-B7A4-D84E-886A-34869EFE0A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33234" y="5274623"/>
            <a:ext cx="335296" cy="33529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DED90C-C1BF-2A4B-A328-C83ED0000B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31015" y="4774900"/>
            <a:ext cx="1286991" cy="128699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8B3E55F-55F8-E44B-8596-645598FDC0F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9962" y="4547273"/>
            <a:ext cx="1730506" cy="1718056"/>
          </a:xfrm>
          <a:prstGeom prst="rect">
            <a:avLst/>
          </a:prstGeom>
        </p:spPr>
      </p:pic>
      <p:pic>
        <p:nvPicPr>
          <p:cNvPr id="19" name="Picture 18" descr="A close - up of a coin&#10;&#10;Description automatically generated with medium confidence">
            <a:extLst>
              <a:ext uri="{FF2B5EF4-FFF2-40B4-BE49-F238E27FC236}">
                <a16:creationId xmlns:a16="http://schemas.microsoft.com/office/drawing/2014/main" id="{6B6E2784-5518-3046-A26D-6524F218E47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27520" y="4851313"/>
            <a:ext cx="1210578" cy="121057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1750964-7310-244D-81EB-27D5BA47558C}"/>
              </a:ext>
            </a:extLst>
          </p:cNvPr>
          <p:cNvSpPr/>
          <p:nvPr/>
        </p:nvSpPr>
        <p:spPr>
          <a:xfrm>
            <a:off x="7364510" y="4615335"/>
            <a:ext cx="1620000" cy="1620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2FA1DA1-B39A-BB4E-837D-833209F38AA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27777" y="4556152"/>
            <a:ext cx="1758813" cy="175881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C09D9AB-F47E-8F4B-98E2-432F09BBCB0D}"/>
              </a:ext>
            </a:extLst>
          </p:cNvPr>
          <p:cNvSpPr/>
          <p:nvPr/>
        </p:nvSpPr>
        <p:spPr>
          <a:xfrm>
            <a:off x="5052957" y="4608395"/>
            <a:ext cx="1696140" cy="1620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>
            <a:hlinkClick r:id="rId13" action="ppaction://hlinksldjump"/>
            <a:extLst>
              <a:ext uri="{FF2B5EF4-FFF2-40B4-BE49-F238E27FC236}">
                <a16:creationId xmlns:a16="http://schemas.microsoft.com/office/drawing/2014/main" id="{C5E14A5D-928C-0D4D-B348-E4B1EF5868C9}"/>
              </a:ext>
            </a:extLst>
          </p:cNvPr>
          <p:cNvSpPr/>
          <p:nvPr/>
        </p:nvSpPr>
        <p:spPr>
          <a:xfrm>
            <a:off x="9289148" y="4881658"/>
            <a:ext cx="2411895" cy="1653024"/>
          </a:xfrm>
          <a:prstGeom prst="rightArrow">
            <a:avLst>
              <a:gd name="adj1" fmla="val 56945"/>
              <a:gd name="adj2" fmla="val 66285"/>
            </a:avLst>
          </a:prstGeom>
          <a:solidFill>
            <a:srgbClr val="92D050"/>
          </a:solidFill>
          <a:ln w="190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  <a:latin typeface="ABeeZee" panose="02000000000000000000" pitchFamily="2" charset="0"/>
            </a:endParaRPr>
          </a:p>
        </p:txBody>
      </p:sp>
      <p:pic>
        <p:nvPicPr>
          <p:cNvPr id="2" name="24.m4a" descr="24.m4a">
            <a:hlinkClick r:id="" action="ppaction://media"/>
            <a:extLst>
              <a:ext uri="{FF2B5EF4-FFF2-40B4-BE49-F238E27FC236}">
                <a16:creationId xmlns:a16="http://schemas.microsoft.com/office/drawing/2014/main" id="{68DBDE6E-63CE-364E-97A2-6F6C98F944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24603.3415"/>
                    <p14:bmk name="Bookmark 2" time="32401.6577"/>
                    <p14:bmk name="Bookmark 3" time="34932.525"/>
                  </p14:bmkLst>
                </p14:media>
              </p:ext>
            </p:extLst>
          </p:nvPr>
        </p:nvPicPr>
        <p:blipFill>
          <a:blip r:embed="rId1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929148" y="1955394"/>
            <a:ext cx="720000" cy="720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5AB2A6B-5584-DD45-B8B1-E97AB90A002A}"/>
              </a:ext>
            </a:extLst>
          </p:cNvPr>
          <p:cNvSpPr txBox="1"/>
          <p:nvPr/>
        </p:nvSpPr>
        <p:spPr>
          <a:xfrm>
            <a:off x="5058680" y="4603479"/>
            <a:ext cx="3931553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dirty="0"/>
              <a:t>7p</a:t>
            </a:r>
            <a:endParaRPr lang="en-US" dirty="0"/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1158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5519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1"/>
                      </p:tgtEl>
                    </p:cond>
                  </p:nextCondLst>
                </p:seq>
                <p:seq concurrent="1" nextAc="seek">
                  <p:cTn id="13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" fill="hold">
                          <p:stCondLst>
                            <p:cond delay="0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" presetClass="exit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3"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3" grpId="0" animBg="1"/>
          <p:bldP spid="20" grpId="0" animBg="1"/>
          <p:bldP spid="3" grpId="0" animBg="1"/>
          <p:bldP spid="3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5519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C1870992-3446-974D-A5B2-7F46611F7C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3001" y="437322"/>
            <a:ext cx="6420678" cy="6420678"/>
          </a:xfrm>
          <a:prstGeom prst="rect">
            <a:avLst/>
          </a:prstGeom>
        </p:spPr>
      </p:pic>
      <p:sp>
        <p:nvSpPr>
          <p:cNvPr id="5" name="Right Arrow 4">
            <a:hlinkClick r:id="rId6" action="ppaction://hlinksldjump"/>
            <a:extLst>
              <a:ext uri="{FF2B5EF4-FFF2-40B4-BE49-F238E27FC236}">
                <a16:creationId xmlns:a16="http://schemas.microsoft.com/office/drawing/2014/main" id="{EDCBC6B8-C599-284F-A333-882A03AD7441}"/>
              </a:ext>
            </a:extLst>
          </p:cNvPr>
          <p:cNvSpPr/>
          <p:nvPr/>
        </p:nvSpPr>
        <p:spPr>
          <a:xfrm>
            <a:off x="9289148" y="4881658"/>
            <a:ext cx="2411895" cy="1653024"/>
          </a:xfrm>
          <a:prstGeom prst="rightArrow">
            <a:avLst>
              <a:gd name="adj1" fmla="val 56945"/>
              <a:gd name="adj2" fmla="val 66285"/>
            </a:avLst>
          </a:prstGeom>
          <a:solidFill>
            <a:srgbClr val="92D050"/>
          </a:solidFill>
          <a:ln w="190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  <a:latin typeface="ABeeZee" panose="02000000000000000000" pitchFamily="2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7052D79-8434-364B-99E6-B04C0D8551A1}"/>
              </a:ext>
            </a:extLst>
          </p:cNvPr>
          <p:cNvSpPr txBox="1">
            <a:spLocks/>
          </p:cNvSpPr>
          <p:nvPr/>
        </p:nvSpPr>
        <p:spPr>
          <a:xfrm>
            <a:off x="7524805" y="2975974"/>
            <a:ext cx="2004738" cy="1343373"/>
          </a:xfrm>
          <a:prstGeom prst="wedgeEllipseCallout">
            <a:avLst>
              <a:gd name="adj1" fmla="val -45520"/>
              <a:gd name="adj2" fmla="val 68217"/>
            </a:avLst>
          </a:prstGeom>
          <a:solidFill>
            <a:srgbClr val="FFD6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400" dirty="0">
              <a:latin typeface="ABeeZee" panose="02000000000000000000" pitchFamily="2" charset="0"/>
            </a:endParaRPr>
          </a:p>
        </p:txBody>
      </p:sp>
      <p:pic>
        <p:nvPicPr>
          <p:cNvPr id="2" name="25.m4a" descr="25.m4a">
            <a:hlinkClick r:id="" action="ppaction://media"/>
            <a:extLst>
              <a:ext uri="{FF2B5EF4-FFF2-40B4-BE49-F238E27FC236}">
                <a16:creationId xmlns:a16="http://schemas.microsoft.com/office/drawing/2014/main" id="{E402477D-FEA6-BD44-9E0A-E1CF8FFD76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6699.8006"/>
                    <p14:bmk name="Bookmark 2" time="17087.0193"/>
                  </p14:bmkLst>
                </p14:media>
              </p:ext>
            </p:extLst>
          </p:nvPr>
        </p:nvPicPr>
        <p:blipFill>
          <a:blip r:embed="rId7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120774" y="324126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081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744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1"/>
                      </p:tgtEl>
                    </p:cond>
                  </p:nextCondLst>
                </p:seq>
                <p:seq concurrent="1" nextAc="seek">
                  <p:cTn id="13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" fill="hold">
                          <p:stCondLst>
                            <p:cond delay="0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2"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744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4915C1D-E052-514F-B312-FDC01511A813}"/>
              </a:ext>
            </a:extLst>
          </p:cNvPr>
          <p:cNvGrpSpPr/>
          <p:nvPr/>
        </p:nvGrpSpPr>
        <p:grpSpPr>
          <a:xfrm>
            <a:off x="-498670" y="3270131"/>
            <a:ext cx="4876800" cy="3781425"/>
            <a:chOff x="-498670" y="3270131"/>
            <a:chExt cx="4876800" cy="378142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4C65BE6-D63B-024A-82D8-A94F61C38A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671664">
              <a:off x="49017" y="2722444"/>
              <a:ext cx="3781425" cy="4876800"/>
            </a:xfrm>
            <a:prstGeom prst="rect">
              <a:avLst/>
            </a:prstGeom>
          </p:spPr>
        </p:pic>
        <p:pic>
          <p:nvPicPr>
            <p:cNvPr id="9" name="Picture 8" descr="A picture containing text, ceramic ware, porcelain&#10;&#10;Description automatically generated">
              <a:extLst>
                <a:ext uri="{FF2B5EF4-FFF2-40B4-BE49-F238E27FC236}">
                  <a16:creationId xmlns:a16="http://schemas.microsoft.com/office/drawing/2014/main" id="{2A539D66-5B15-364B-9701-88AB3033F1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97" t="28278" r="3876" b="29566"/>
            <a:stretch/>
          </p:blipFill>
          <p:spPr>
            <a:xfrm>
              <a:off x="1203593" y="4655539"/>
              <a:ext cx="1472272" cy="1491176"/>
            </a:xfrm>
            <a:prstGeom prst="rect">
              <a:avLst/>
            </a:prstGeom>
          </p:spPr>
        </p:pic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4C8E84D3-C8A8-B848-B694-DDBB6A468C16}"/>
              </a:ext>
            </a:extLst>
          </p:cNvPr>
          <p:cNvSpPr txBox="1">
            <a:spLocks/>
          </p:cNvSpPr>
          <p:nvPr/>
        </p:nvSpPr>
        <p:spPr>
          <a:xfrm>
            <a:off x="8312804" y="248896"/>
            <a:ext cx="3535225" cy="1957897"/>
          </a:xfrm>
          <a:prstGeom prst="wedgeEllipseCallout">
            <a:avLst>
              <a:gd name="adj1" fmla="val 40452"/>
              <a:gd name="adj2" fmla="val 62911"/>
            </a:avLst>
          </a:prstGeom>
          <a:solidFill>
            <a:srgbClr val="FFD6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latin typeface="ABeeZee" panose="02000000000000000000" pitchFamily="2" charset="0"/>
              </a:rPr>
              <a:t>How much change does the customer need? 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A48BA2B-EF83-1F43-8984-3819A7CAEEF3}"/>
              </a:ext>
            </a:extLst>
          </p:cNvPr>
          <p:cNvGrpSpPr/>
          <p:nvPr/>
        </p:nvGrpSpPr>
        <p:grpSpPr>
          <a:xfrm>
            <a:off x="5860497" y="2291479"/>
            <a:ext cx="4948767" cy="4471271"/>
            <a:chOff x="5860497" y="2291479"/>
            <a:chExt cx="4948767" cy="4471271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D5BF7420-A630-A044-8B7E-285F0B0609CD}"/>
                </a:ext>
              </a:extLst>
            </p:cNvPr>
            <p:cNvSpPr/>
            <p:nvPr/>
          </p:nvSpPr>
          <p:spPr>
            <a:xfrm>
              <a:off x="5860497" y="2291479"/>
              <a:ext cx="4948767" cy="44712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 descr="A picture containing container, dessert&#10;&#10;Description automatically generated">
              <a:extLst>
                <a:ext uri="{FF2B5EF4-FFF2-40B4-BE49-F238E27FC236}">
                  <a16:creationId xmlns:a16="http://schemas.microsoft.com/office/drawing/2014/main" id="{4CB74659-37B3-4E43-B68B-E74E148E2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595045" y="2429027"/>
              <a:ext cx="2908300" cy="3175000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FE93077-631F-544C-84EB-67CC9F97D465}"/>
                </a:ext>
              </a:extLst>
            </p:cNvPr>
            <p:cNvGrpSpPr/>
            <p:nvPr/>
          </p:nvGrpSpPr>
          <p:grpSpPr>
            <a:xfrm>
              <a:off x="6088365" y="4619006"/>
              <a:ext cx="3045293" cy="1918472"/>
              <a:chOff x="7112293" y="1916531"/>
              <a:chExt cx="3045293" cy="1918472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570E390B-E9C3-D64F-B734-0C0E0672A4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9"/>
                  </a:ext>
                </a:extLst>
              </a:blip>
              <a:srcRect r="67327"/>
              <a:stretch/>
            </p:blipFill>
            <p:spPr>
              <a:xfrm rot="11133909">
                <a:off x="9049566" y="1916531"/>
                <a:ext cx="1108020" cy="1918472"/>
              </a:xfrm>
              <a:prstGeom prst="rect">
                <a:avLst/>
              </a:prstGeom>
            </p:spPr>
          </p:pic>
          <p:sp>
            <p:nvSpPr>
              <p:cNvPr id="11" name="Snip Same-side Corner of Rectangle 10">
                <a:extLst>
                  <a:ext uri="{FF2B5EF4-FFF2-40B4-BE49-F238E27FC236}">
                    <a16:creationId xmlns:a16="http://schemas.microsoft.com/office/drawing/2014/main" id="{3CDD0D9B-FCFE-3F4A-8862-CDEDE418E2C4}"/>
                  </a:ext>
                </a:extLst>
              </p:cNvPr>
              <p:cNvSpPr/>
              <p:nvPr/>
            </p:nvSpPr>
            <p:spPr>
              <a:xfrm rot="5733935">
                <a:off x="7715417" y="1667539"/>
                <a:ext cx="1210206" cy="2416454"/>
              </a:xfrm>
              <a:prstGeom prst="snip2SameRect">
                <a:avLst>
                  <a:gd name="adj1" fmla="val 30574"/>
                  <a:gd name="adj2" fmla="val 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0DE8226-22CF-8E45-9192-B557223663CE}"/>
                </a:ext>
              </a:extLst>
            </p:cNvPr>
            <p:cNvSpPr txBox="1"/>
            <p:nvPr/>
          </p:nvSpPr>
          <p:spPr>
            <a:xfrm rot="244069">
              <a:off x="6500448" y="5162743"/>
              <a:ext cx="149632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latin typeface="ABeeZee" panose="02000000000000000000" pitchFamily="2" charset="0"/>
                </a:rPr>
                <a:t>89p</a:t>
              </a:r>
            </a:p>
          </p:txBody>
        </p:sp>
      </p:grp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CDCFAA58-91DE-5546-8C2A-D19463664AD4}"/>
              </a:ext>
            </a:extLst>
          </p:cNvPr>
          <p:cNvSpPr/>
          <p:nvPr/>
        </p:nvSpPr>
        <p:spPr>
          <a:xfrm>
            <a:off x="218008" y="203834"/>
            <a:ext cx="9071140" cy="159719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833AE3BE-D13F-7743-936D-1465428BF0D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t="38687" b="14819"/>
          <a:stretch/>
        </p:blipFill>
        <p:spPr>
          <a:xfrm>
            <a:off x="6785256" y="813519"/>
            <a:ext cx="510023" cy="335295"/>
          </a:xfrm>
          <a:prstGeom prst="rect">
            <a:avLst/>
          </a:prstGeom>
        </p:spPr>
      </p:pic>
      <p:pic>
        <p:nvPicPr>
          <p:cNvPr id="21" name="Picture 20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2CD5970A-BBA2-2E49-BB31-6C23D69A04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50880" y="835016"/>
            <a:ext cx="335296" cy="33529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28A0E84-9C59-A341-8E14-171DE0B1B350}"/>
              </a:ext>
            </a:extLst>
          </p:cNvPr>
          <p:cNvSpPr/>
          <p:nvPr/>
        </p:nvSpPr>
        <p:spPr>
          <a:xfrm>
            <a:off x="7448591" y="560328"/>
            <a:ext cx="1728426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800" dirty="0">
                <a:latin typeface="ABeeZee" panose="02000000000000000000" pitchFamily="2" charset="0"/>
              </a:rPr>
              <a:t>100p</a:t>
            </a:r>
            <a:endParaRPr lang="en-US" sz="4800" dirty="0"/>
          </a:p>
        </p:txBody>
      </p:sp>
      <p:sp>
        <p:nvSpPr>
          <p:cNvPr id="27" name="Right Arrow 26">
            <a:hlinkClick r:id="rId13" action="ppaction://hlinksldjump"/>
            <a:extLst>
              <a:ext uri="{FF2B5EF4-FFF2-40B4-BE49-F238E27FC236}">
                <a16:creationId xmlns:a16="http://schemas.microsoft.com/office/drawing/2014/main" id="{D9EC9E41-6E70-F347-A4C6-BEC3D83E4376}"/>
              </a:ext>
            </a:extLst>
          </p:cNvPr>
          <p:cNvSpPr/>
          <p:nvPr/>
        </p:nvSpPr>
        <p:spPr>
          <a:xfrm>
            <a:off x="9289148" y="4881658"/>
            <a:ext cx="2411895" cy="1653024"/>
          </a:xfrm>
          <a:prstGeom prst="rightArrow">
            <a:avLst>
              <a:gd name="adj1" fmla="val 56945"/>
              <a:gd name="adj2" fmla="val 66285"/>
            </a:avLst>
          </a:prstGeom>
          <a:solidFill>
            <a:srgbClr val="92D050"/>
          </a:solidFill>
          <a:ln w="190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  <a:latin typeface="ABeeZee" panose="02000000000000000000" pitchFamily="2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AE8CF4C-1FF8-9242-A068-E21321A47443}"/>
              </a:ext>
            </a:extLst>
          </p:cNvPr>
          <p:cNvSpPr/>
          <p:nvPr/>
        </p:nvSpPr>
        <p:spPr>
          <a:xfrm>
            <a:off x="713825" y="560328"/>
            <a:ext cx="1426247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800" dirty="0">
                <a:latin typeface="ABeeZee" panose="02000000000000000000" pitchFamily="2" charset="0"/>
              </a:rPr>
              <a:t>89p</a:t>
            </a:r>
            <a:endParaRPr lang="en-US" sz="4800" dirty="0"/>
          </a:p>
        </p:txBody>
      </p:sp>
      <p:pic>
        <p:nvPicPr>
          <p:cNvPr id="29" name="Picture 28" descr="A close - up of a coin&#10;&#10;Description automatically generated with medium confidence">
            <a:extLst>
              <a:ext uri="{FF2B5EF4-FFF2-40B4-BE49-F238E27FC236}">
                <a16:creationId xmlns:a16="http://schemas.microsoft.com/office/drawing/2014/main" id="{F0072D8E-ECC2-A647-A30B-63052612C1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96301" y="478941"/>
            <a:ext cx="1149828" cy="114982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7AF1417-448E-8B48-BA88-ACA320883A6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16563" y="202165"/>
            <a:ext cx="1611297" cy="1611297"/>
          </a:xfrm>
          <a:prstGeom prst="rect">
            <a:avLst/>
          </a:prstGeom>
        </p:spPr>
      </p:pic>
      <p:pic>
        <p:nvPicPr>
          <p:cNvPr id="2" name="26.m4a" descr="26.m4a">
            <a:hlinkClick r:id="" action="ppaction://media"/>
            <a:extLst>
              <a:ext uri="{FF2B5EF4-FFF2-40B4-BE49-F238E27FC236}">
                <a16:creationId xmlns:a16="http://schemas.microsoft.com/office/drawing/2014/main" id="{F4D5BFDB-0D81-4F41-A8EF-4B141B557D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3945.582"/>
                    <p14:bmk name="Bookmark 2" time="4807.8833"/>
                    <p14:bmk name="Bookmark 3" time="31112.3492"/>
                    <p14:bmk name="Bookmark 4" time="40705.1149"/>
                    <p14:bmk name="Bookmark 5" time="48467.7461"/>
                    <p14:bmk name="Bookmark 6" time="57627.3821"/>
                    <p14:bmk name="Bookmark 7" time="77486.985"/>
                  </p14:bmkLst>
                </p14:media>
              </p:ext>
            </p:extLst>
          </p:nvPr>
        </p:nvPicPr>
        <p:blipFill>
          <a:blip r:embed="rId16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070879" y="908769"/>
            <a:ext cx="720000" cy="7200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8F431A9-CB7B-4C40-A92A-AEB39C298919}"/>
              </a:ext>
            </a:extLst>
          </p:cNvPr>
          <p:cNvSpPr txBox="1"/>
          <p:nvPr/>
        </p:nvSpPr>
        <p:spPr>
          <a:xfrm>
            <a:off x="2853703" y="560327"/>
            <a:ext cx="3931553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11p</a:t>
            </a:r>
          </a:p>
        </p:txBody>
      </p:sp>
    </p:spTree>
    <p:extLst>
      <p:ext uri="{BB962C8B-B14F-4D97-AF65-F5344CB8AC3E}">
        <p14:creationId xmlns:p14="http://schemas.microsoft.com/office/powerpoint/2010/main" val="3132394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7855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1"/>
                      </p:tgtEl>
                    </p:cond>
                  </p:nextCondLst>
                </p:seq>
                <p:seq concurrent="1" nextAc="seek">
                  <p:cTn id="13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" fill="hold">
                          <p:stCondLst>
                            <p:cond delay="0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2"/>
                      </p:tgtEl>
                    </p:cond>
                  </p:nextCondLst>
                </p:seq>
                <p:seq concurrent="1" nextAc="seek">
                  <p:cTn id="18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" fill="hold">
                          <p:stCondLst>
                            <p:cond delay="0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xit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3"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4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5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6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7"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  <p:bldP spid="19" grpId="0" animBg="1"/>
          <p:bldP spid="23" grpId="0" animBg="1"/>
          <p:bldP spid="27" grpId="0" animBg="1"/>
          <p:bldP spid="28" grpId="0" animBg="1"/>
          <p:bldP spid="22" grpId="0" animBg="1"/>
          <p:bldP spid="22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7855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806CBF5-6B9A-EF44-8FC6-767B989DBEA3}"/>
              </a:ext>
            </a:extLst>
          </p:cNvPr>
          <p:cNvGrpSpPr/>
          <p:nvPr/>
        </p:nvGrpSpPr>
        <p:grpSpPr>
          <a:xfrm>
            <a:off x="-498670" y="3270131"/>
            <a:ext cx="4876800" cy="3781425"/>
            <a:chOff x="-498670" y="3270131"/>
            <a:chExt cx="4876800" cy="378142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128322A1-0C65-C14A-B176-6ED71B5657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671664">
              <a:off x="49017" y="2722444"/>
              <a:ext cx="3781425" cy="4876800"/>
            </a:xfrm>
            <a:prstGeom prst="rect">
              <a:avLst/>
            </a:prstGeom>
          </p:spPr>
        </p:pic>
        <p:pic>
          <p:nvPicPr>
            <p:cNvPr id="6" name="Picture 5" descr="A picture containing text, ceramic ware, porcelain&#10;&#10;Description automatically generated">
              <a:extLst>
                <a:ext uri="{FF2B5EF4-FFF2-40B4-BE49-F238E27FC236}">
                  <a16:creationId xmlns:a16="http://schemas.microsoft.com/office/drawing/2014/main" id="{EDD7639B-402B-BF42-B24E-FDCFAAE25F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97" t="28278" r="3876" b="29566"/>
            <a:stretch/>
          </p:blipFill>
          <p:spPr>
            <a:xfrm>
              <a:off x="416840" y="4478547"/>
              <a:ext cx="1164786" cy="1179742"/>
            </a:xfrm>
            <a:prstGeom prst="rect">
              <a:avLst/>
            </a:prstGeom>
          </p:spPr>
        </p:pic>
        <p:pic>
          <p:nvPicPr>
            <p:cNvPr id="7" name="Picture 6" descr="A picture containing text, ceramic ware, porcelain&#10;&#10;Description automatically generated">
              <a:extLst>
                <a:ext uri="{FF2B5EF4-FFF2-40B4-BE49-F238E27FC236}">
                  <a16:creationId xmlns:a16="http://schemas.microsoft.com/office/drawing/2014/main" id="{D1F95C71-F4EE-DC45-BE11-1789B8FE34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97" t="28278" r="3876" b="29566"/>
            <a:stretch/>
          </p:blipFill>
          <p:spPr>
            <a:xfrm>
              <a:off x="880955" y="5568301"/>
              <a:ext cx="1164786" cy="1179742"/>
            </a:xfrm>
            <a:prstGeom prst="rect">
              <a:avLst/>
            </a:prstGeom>
          </p:spPr>
        </p:pic>
        <p:pic>
          <p:nvPicPr>
            <p:cNvPr id="8" name="Picture 7" descr="A close - up of a logo&#10;&#10;Description automatically generated with low confidence">
              <a:extLst>
                <a:ext uri="{FF2B5EF4-FFF2-40B4-BE49-F238E27FC236}">
                  <a16:creationId xmlns:a16="http://schemas.microsoft.com/office/drawing/2014/main" id="{D3B8C65B-3618-F742-8552-CBA02D0E7C2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02563" y="4006501"/>
              <a:ext cx="1179743" cy="1179743"/>
            </a:xfrm>
            <a:prstGeom prst="rect">
              <a:avLst/>
            </a:prstGeom>
          </p:spPr>
        </p:pic>
        <p:pic>
          <p:nvPicPr>
            <p:cNvPr id="9" name="Picture 8" descr="A close - up of a coin&#10;&#10;Description automatically generated with medium confidence">
              <a:extLst>
                <a:ext uri="{FF2B5EF4-FFF2-40B4-BE49-F238E27FC236}">
                  <a16:creationId xmlns:a16="http://schemas.microsoft.com/office/drawing/2014/main" id="{3E8B067F-B0D8-BB41-8199-C1240FEEF0B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028835" y="5044034"/>
              <a:ext cx="1460428" cy="1460428"/>
            </a:xfrm>
            <a:prstGeom prst="rect">
              <a:avLst/>
            </a:prstGeom>
          </p:spPr>
        </p:pic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D1072851-176D-C54C-AEB3-261EDAAD5516}"/>
              </a:ext>
            </a:extLst>
          </p:cNvPr>
          <p:cNvSpPr txBox="1">
            <a:spLocks/>
          </p:cNvSpPr>
          <p:nvPr/>
        </p:nvSpPr>
        <p:spPr>
          <a:xfrm>
            <a:off x="8312804" y="248896"/>
            <a:ext cx="3535225" cy="1957897"/>
          </a:xfrm>
          <a:prstGeom prst="wedgeEllipseCallout">
            <a:avLst>
              <a:gd name="adj1" fmla="val 40452"/>
              <a:gd name="adj2" fmla="val 62911"/>
            </a:avLst>
          </a:prstGeom>
          <a:solidFill>
            <a:srgbClr val="FFD6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latin typeface="ABeeZee" panose="02000000000000000000" pitchFamily="2" charset="0"/>
              </a:rPr>
              <a:t>How much change does the customer need?  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CC9E3EDD-F72B-5A47-9078-12659CD9D574}"/>
              </a:ext>
            </a:extLst>
          </p:cNvPr>
          <p:cNvSpPr/>
          <p:nvPr/>
        </p:nvSpPr>
        <p:spPr>
          <a:xfrm>
            <a:off x="375430" y="212903"/>
            <a:ext cx="10096840" cy="159719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85A5332-8F2A-604B-ACDB-AF8977EAFF5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38687" b="14819"/>
          <a:stretch/>
        </p:blipFill>
        <p:spPr>
          <a:xfrm>
            <a:off x="7533646" y="834781"/>
            <a:ext cx="510023" cy="335295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83246DA-C8F9-EA4C-92D0-310D09A5B9E3}"/>
              </a:ext>
            </a:extLst>
          </p:cNvPr>
          <p:cNvSpPr/>
          <p:nvPr/>
        </p:nvSpPr>
        <p:spPr>
          <a:xfrm>
            <a:off x="8063421" y="580891"/>
            <a:ext cx="1991383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800" dirty="0">
                <a:latin typeface="ABeeZee" panose="02000000000000000000" pitchFamily="2" charset="0"/>
              </a:rPr>
              <a:t>£2.70</a:t>
            </a:r>
            <a:endParaRPr lang="en-US" sz="48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32F6CD9-654B-D147-9D1E-F831DA01E8A8}"/>
              </a:ext>
            </a:extLst>
          </p:cNvPr>
          <p:cNvSpPr/>
          <p:nvPr/>
        </p:nvSpPr>
        <p:spPr>
          <a:xfrm>
            <a:off x="395123" y="600356"/>
            <a:ext cx="2189027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800" dirty="0">
                <a:latin typeface="ABeeZee" panose="02000000000000000000" pitchFamily="2" charset="0"/>
              </a:rPr>
              <a:t>£2.56 </a:t>
            </a:r>
            <a:endParaRPr lang="en-US" sz="4800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BFE798B-249E-234E-A037-60A51F0FD7F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42826" y="276740"/>
            <a:ext cx="1515169" cy="151516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48C0DDA-6520-BA46-BA2F-399D927B99B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37993" y="230411"/>
            <a:ext cx="1570889" cy="1570889"/>
          </a:xfrm>
          <a:prstGeom prst="rect">
            <a:avLst/>
          </a:prstGeom>
        </p:spPr>
      </p:pic>
      <p:pic>
        <p:nvPicPr>
          <p:cNvPr id="27" name="Picture 26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3B0F4ECE-5076-1145-8889-054E1CF1136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15749" y="835016"/>
            <a:ext cx="335296" cy="33529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C52F604-AB7A-3E4A-AFAD-DE55A05E07E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96006" y="230411"/>
            <a:ext cx="1570889" cy="157088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B08138E-8345-7844-8BB8-72702251520E}"/>
              </a:ext>
            </a:extLst>
          </p:cNvPr>
          <p:cNvSpPr txBox="1"/>
          <p:nvPr/>
        </p:nvSpPr>
        <p:spPr>
          <a:xfrm>
            <a:off x="3330584" y="590986"/>
            <a:ext cx="1540446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4p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1236568-BEA2-9E46-8474-485D79C6A2CB}"/>
              </a:ext>
            </a:extLst>
          </p:cNvPr>
          <p:cNvGrpSpPr/>
          <p:nvPr/>
        </p:nvGrpSpPr>
        <p:grpSpPr>
          <a:xfrm>
            <a:off x="5860497" y="2291479"/>
            <a:ext cx="4948767" cy="4471271"/>
            <a:chOff x="5860497" y="2291479"/>
            <a:chExt cx="4948767" cy="447127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5080A617-7B39-B24E-BBE5-07B81BFED222}"/>
                </a:ext>
              </a:extLst>
            </p:cNvPr>
            <p:cNvGrpSpPr/>
            <p:nvPr/>
          </p:nvGrpSpPr>
          <p:grpSpPr>
            <a:xfrm>
              <a:off x="5860497" y="2291479"/>
              <a:ext cx="4948767" cy="4471271"/>
              <a:chOff x="5860497" y="2291479"/>
              <a:chExt cx="4948767" cy="4471271"/>
            </a:xfrm>
          </p:grpSpPr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48FA07DE-21FD-A741-921E-D0BFBF310DB5}"/>
                  </a:ext>
                </a:extLst>
              </p:cNvPr>
              <p:cNvSpPr/>
              <p:nvPr/>
            </p:nvSpPr>
            <p:spPr>
              <a:xfrm>
                <a:off x="5860497" y="2291479"/>
                <a:ext cx="4948767" cy="447127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" name="Picture 3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C6591106-F5F5-2C48-954A-FA2DA8F313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5"/>
                  </a:ext>
                </a:extLst>
              </a:blip>
              <a:stretch>
                <a:fillRect/>
              </a:stretch>
            </p:blipFill>
            <p:spPr>
              <a:xfrm>
                <a:off x="6512223" y="2662136"/>
                <a:ext cx="3802625" cy="2996153"/>
              </a:xfrm>
              <a:prstGeom prst="rect">
                <a:avLst/>
              </a:prstGeom>
            </p:spPr>
          </p:pic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A0EC1288-584C-E844-BB84-F8C7A7252C84}"/>
                  </a:ext>
                </a:extLst>
              </p:cNvPr>
              <p:cNvGrpSpPr/>
              <p:nvPr/>
            </p:nvGrpSpPr>
            <p:grpSpPr>
              <a:xfrm>
                <a:off x="6088365" y="4619006"/>
                <a:ext cx="3045293" cy="1918472"/>
                <a:chOff x="7112293" y="1916531"/>
                <a:chExt cx="3045293" cy="1918472"/>
              </a:xfrm>
            </p:grpSpPr>
            <p:pic>
              <p:nvPicPr>
                <p:cNvPr id="12" name="Picture 11">
                  <a:extLst>
                    <a:ext uri="{FF2B5EF4-FFF2-40B4-BE49-F238E27FC236}">
                      <a16:creationId xmlns:a16="http://schemas.microsoft.com/office/drawing/2014/main" id="{D419C885-2465-3741-AF36-45D3B5D0255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17"/>
                    </a:ext>
                  </a:extLst>
                </a:blip>
                <a:srcRect r="67327"/>
                <a:stretch/>
              </p:blipFill>
              <p:spPr>
                <a:xfrm rot="11133909">
                  <a:off x="9049566" y="1916531"/>
                  <a:ext cx="1108020" cy="1918472"/>
                </a:xfrm>
                <a:prstGeom prst="rect">
                  <a:avLst/>
                </a:prstGeom>
              </p:spPr>
            </p:pic>
            <p:sp>
              <p:nvSpPr>
                <p:cNvPr id="13" name="Snip Same-side Corner of Rectangle 12">
                  <a:extLst>
                    <a:ext uri="{FF2B5EF4-FFF2-40B4-BE49-F238E27FC236}">
                      <a16:creationId xmlns:a16="http://schemas.microsoft.com/office/drawing/2014/main" id="{22C85822-2CF8-4D4A-B89F-1B32D1A92B1B}"/>
                    </a:ext>
                  </a:extLst>
                </p:cNvPr>
                <p:cNvSpPr/>
                <p:nvPr/>
              </p:nvSpPr>
              <p:spPr>
                <a:xfrm rot="5733935">
                  <a:off x="7715417" y="1667539"/>
                  <a:ext cx="1210206" cy="2416454"/>
                </a:xfrm>
                <a:prstGeom prst="snip2SameRect">
                  <a:avLst>
                    <a:gd name="adj1" fmla="val 30574"/>
                    <a:gd name="adj2" fmla="val 0"/>
                  </a:avLst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C2A989B-D811-0949-BB34-5EB476AC0C0C}"/>
                </a:ext>
              </a:extLst>
            </p:cNvPr>
            <p:cNvSpPr txBox="1"/>
            <p:nvPr/>
          </p:nvSpPr>
          <p:spPr>
            <a:xfrm rot="244069">
              <a:off x="6191957" y="5162434"/>
              <a:ext cx="20195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latin typeface="ABeeZee" panose="02000000000000000000" pitchFamily="2" charset="0"/>
                </a:rPr>
                <a:t>£2.56</a:t>
              </a:r>
            </a:p>
          </p:txBody>
        </p:sp>
      </p:grpSp>
      <p:pic>
        <p:nvPicPr>
          <p:cNvPr id="3" name="27.m4a" descr="27.m4a">
            <a:hlinkClick r:id="" action="ppaction://media"/>
            <a:extLst>
              <a:ext uri="{FF2B5EF4-FFF2-40B4-BE49-F238E27FC236}">
                <a16:creationId xmlns:a16="http://schemas.microsoft.com/office/drawing/2014/main" id="{4E8AD265-92AA-6E4F-81A8-6488A87E8A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3554.2356"/>
                    <p14:bmk name="Bookmark 2" time="7542.0049"/>
                    <p14:bmk name="Bookmark 3" time="17581.2402"/>
                    <p14:bmk name="Bookmark 4" time="22407.0235"/>
                    <p14:bmk name="Bookmark 5" time="28877.7935"/>
                    <p14:bmk name="Bookmark 6" time="32771.0335"/>
                    <p14:bmk name="Bookmark 7" time="40992.4843"/>
                    <p14:bmk name="Bookmark 8" time="46803.9876"/>
                    <p14:bmk name="Bookmark 9" time="48869.7595"/>
                  </p14:bmkLst>
                </p14:media>
              </p:ext>
            </p:extLst>
          </p:nvPr>
        </p:nvPicPr>
        <p:blipFill>
          <a:blip r:embed="rId18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035229" y="834781"/>
            <a:ext cx="720000" cy="7200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BDAE2759-F6DA-3B43-8665-B8B6C334D75E}"/>
              </a:ext>
            </a:extLst>
          </p:cNvPr>
          <p:cNvSpPr txBox="1"/>
          <p:nvPr/>
        </p:nvSpPr>
        <p:spPr>
          <a:xfrm>
            <a:off x="5666895" y="612353"/>
            <a:ext cx="1540446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10p</a:t>
            </a:r>
          </a:p>
        </p:txBody>
      </p:sp>
      <p:sp>
        <p:nvSpPr>
          <p:cNvPr id="16" name="Right Arrow 15">
            <a:hlinkClick r:id="rId19" action="ppaction://hlinksldjump"/>
            <a:extLst>
              <a:ext uri="{FF2B5EF4-FFF2-40B4-BE49-F238E27FC236}">
                <a16:creationId xmlns:a16="http://schemas.microsoft.com/office/drawing/2014/main" id="{A5010EE2-94C9-8A41-8151-B6483273E26F}"/>
              </a:ext>
            </a:extLst>
          </p:cNvPr>
          <p:cNvSpPr/>
          <p:nvPr/>
        </p:nvSpPr>
        <p:spPr>
          <a:xfrm>
            <a:off x="9289148" y="4881658"/>
            <a:ext cx="2411895" cy="1653024"/>
          </a:xfrm>
          <a:prstGeom prst="rightArrow">
            <a:avLst>
              <a:gd name="adj1" fmla="val 56945"/>
              <a:gd name="adj2" fmla="val 66285"/>
            </a:avLst>
          </a:prstGeom>
          <a:solidFill>
            <a:srgbClr val="92D050"/>
          </a:solidFill>
          <a:ln w="190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  <a:latin typeface="ABeeZe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194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9637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2"/>
                      </p:tgtEl>
                    </p:cond>
                  </p:nextCondLst>
                </p:seq>
                <p:seq concurrent="1" nextAc="seek">
                  <p:cTn id="13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" fill="hold">
                          <p:stCondLst>
                            <p:cond delay="0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" presetClass="exit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3"/>
                      </p:tgtEl>
                    </p:cond>
                  </p:nextCondLst>
                </p:seq>
                <p:seq concurrent="1" nextAc="seek">
                  <p:cTn id="25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4"/>
                      </p:tgtEl>
                    </p:cond>
                  </p:nextCondLst>
                </p:seq>
                <p:seq concurrent="1" nextAc="seek">
                  <p:cTn id="32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5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6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7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8"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9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1"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  <p:bldP spid="17" grpId="0" animBg="1"/>
          <p:bldP spid="20" grpId="0" animBg="1"/>
          <p:bldP spid="21" grpId="0" animBg="1"/>
          <p:bldP spid="24" grpId="0" animBg="1"/>
          <p:bldP spid="24" grpId="1" animBg="1"/>
          <p:bldP spid="29" grpId="0" animBg="1"/>
          <p:bldP spid="29" grpId="1" animBg="1"/>
          <p:bldP spid="1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9637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A91C444-4C38-DC41-BCB9-EC85826766E3}"/>
              </a:ext>
            </a:extLst>
          </p:cNvPr>
          <p:cNvGrpSpPr/>
          <p:nvPr/>
        </p:nvGrpSpPr>
        <p:grpSpPr>
          <a:xfrm>
            <a:off x="-498670" y="3270131"/>
            <a:ext cx="4994470" cy="3781425"/>
            <a:chOff x="-498670" y="3270131"/>
            <a:chExt cx="4994470" cy="378142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4F7A258-40B2-F146-B6C9-A73977AF4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671664">
              <a:off x="49017" y="2722444"/>
              <a:ext cx="3781425" cy="4876800"/>
            </a:xfrm>
            <a:prstGeom prst="rect">
              <a:avLst/>
            </a:prstGeom>
          </p:spPr>
        </p:pic>
        <p:pic>
          <p:nvPicPr>
            <p:cNvPr id="6" name="Picture 2" descr="BRAND NEW AA28 Serial £5 NOTE Polymer Five Pound B-O-E Note Rare | eBay">
              <a:extLst>
                <a:ext uri="{FF2B5EF4-FFF2-40B4-BE49-F238E27FC236}">
                  <a16:creationId xmlns:a16="http://schemas.microsoft.com/office/drawing/2014/main" id="{3B96AE21-0F09-F84D-82A5-8BDFF6F442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4087694"/>
              <a:ext cx="3810000" cy="2146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Title 1">
            <a:extLst>
              <a:ext uri="{FF2B5EF4-FFF2-40B4-BE49-F238E27FC236}">
                <a16:creationId xmlns:a16="http://schemas.microsoft.com/office/drawing/2014/main" id="{E6E3F955-669C-754B-A1D6-8341BAF7F644}"/>
              </a:ext>
            </a:extLst>
          </p:cNvPr>
          <p:cNvSpPr txBox="1">
            <a:spLocks/>
          </p:cNvSpPr>
          <p:nvPr/>
        </p:nvSpPr>
        <p:spPr>
          <a:xfrm>
            <a:off x="8312804" y="248896"/>
            <a:ext cx="3535225" cy="1957897"/>
          </a:xfrm>
          <a:prstGeom prst="wedgeEllipseCallout">
            <a:avLst>
              <a:gd name="adj1" fmla="val 40452"/>
              <a:gd name="adj2" fmla="val 62911"/>
            </a:avLst>
          </a:prstGeom>
          <a:solidFill>
            <a:srgbClr val="FFD6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latin typeface="ABeeZee" panose="02000000000000000000" pitchFamily="2" charset="0"/>
              </a:rPr>
              <a:t>How much change does the customer need? 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7996D5B-F29A-014B-9419-E182C0DDA412}"/>
              </a:ext>
            </a:extLst>
          </p:cNvPr>
          <p:cNvGrpSpPr/>
          <p:nvPr/>
        </p:nvGrpSpPr>
        <p:grpSpPr>
          <a:xfrm>
            <a:off x="6557433" y="3747452"/>
            <a:ext cx="4948767" cy="2675056"/>
            <a:chOff x="6557433" y="3747452"/>
            <a:chExt cx="4948767" cy="2675056"/>
          </a:xfrm>
        </p:grpSpPr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9277B40A-3EB1-B741-8BCA-C7064B644767}"/>
                </a:ext>
              </a:extLst>
            </p:cNvPr>
            <p:cNvSpPr/>
            <p:nvPr/>
          </p:nvSpPr>
          <p:spPr>
            <a:xfrm>
              <a:off x="6557433" y="3747452"/>
              <a:ext cx="4948767" cy="267505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1D3A34C-1DB8-E346-832D-FB43F5DE091B}"/>
                </a:ext>
              </a:extLst>
            </p:cNvPr>
            <p:cNvGrpSpPr/>
            <p:nvPr/>
          </p:nvGrpSpPr>
          <p:grpSpPr>
            <a:xfrm>
              <a:off x="7720966" y="4151173"/>
              <a:ext cx="3045293" cy="1918472"/>
              <a:chOff x="7112293" y="1916531"/>
              <a:chExt cx="3045293" cy="1918472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B7015557-31FB-FF47-8304-2EDA3A396E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8"/>
                  </a:ext>
                </a:extLst>
              </a:blip>
              <a:srcRect r="67327"/>
              <a:stretch/>
            </p:blipFill>
            <p:spPr>
              <a:xfrm rot="11133909">
                <a:off x="9049566" y="1916531"/>
                <a:ext cx="1108020" cy="1918472"/>
              </a:xfrm>
              <a:prstGeom prst="rect">
                <a:avLst/>
              </a:prstGeom>
            </p:spPr>
          </p:pic>
          <p:sp>
            <p:nvSpPr>
              <p:cNvPr id="23" name="Snip Same-side Corner of Rectangle 22">
                <a:extLst>
                  <a:ext uri="{FF2B5EF4-FFF2-40B4-BE49-F238E27FC236}">
                    <a16:creationId xmlns:a16="http://schemas.microsoft.com/office/drawing/2014/main" id="{DF4BF334-1D86-B04C-8E2E-B83979A1A9BA}"/>
                  </a:ext>
                </a:extLst>
              </p:cNvPr>
              <p:cNvSpPr/>
              <p:nvPr/>
            </p:nvSpPr>
            <p:spPr>
              <a:xfrm rot="5733935">
                <a:off x="7715417" y="1667539"/>
                <a:ext cx="1210206" cy="2416454"/>
              </a:xfrm>
              <a:prstGeom prst="snip2SameRect">
                <a:avLst>
                  <a:gd name="adj1" fmla="val 30574"/>
                  <a:gd name="adj2" fmla="val 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6FECD15-9100-614E-A37A-9F58ED30DD03}"/>
                </a:ext>
              </a:extLst>
            </p:cNvPr>
            <p:cNvSpPr txBox="1"/>
            <p:nvPr/>
          </p:nvSpPr>
          <p:spPr>
            <a:xfrm rot="244069">
              <a:off x="7824558" y="4694601"/>
              <a:ext cx="20195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latin typeface="ABeeZee" panose="02000000000000000000" pitchFamily="2" charset="0"/>
                </a:rPr>
                <a:t>£3.55</a:t>
              </a:r>
            </a:p>
          </p:txBody>
        </p:sp>
      </p:grpSp>
      <p:sp>
        <p:nvSpPr>
          <p:cNvPr id="25" name="Right Arrow 24">
            <a:hlinkClick r:id="rId9" action="ppaction://hlinksldjump"/>
            <a:extLst>
              <a:ext uri="{FF2B5EF4-FFF2-40B4-BE49-F238E27FC236}">
                <a16:creationId xmlns:a16="http://schemas.microsoft.com/office/drawing/2014/main" id="{5CB0D919-AB44-C248-AA28-EEDC7268FE22}"/>
              </a:ext>
            </a:extLst>
          </p:cNvPr>
          <p:cNvSpPr/>
          <p:nvPr/>
        </p:nvSpPr>
        <p:spPr>
          <a:xfrm>
            <a:off x="9289148" y="4881658"/>
            <a:ext cx="2411895" cy="1653024"/>
          </a:xfrm>
          <a:prstGeom prst="rightArrow">
            <a:avLst>
              <a:gd name="adj1" fmla="val 56945"/>
              <a:gd name="adj2" fmla="val 66285"/>
            </a:avLst>
          </a:prstGeom>
          <a:solidFill>
            <a:srgbClr val="92D050"/>
          </a:solidFill>
          <a:ln w="190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  <a:latin typeface="ABeeZee" panose="020000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4A1FAB-68C4-1947-9AA6-AECDC90960EE}"/>
              </a:ext>
            </a:extLst>
          </p:cNvPr>
          <p:cNvSpPr txBox="1"/>
          <p:nvPr/>
        </p:nvSpPr>
        <p:spPr>
          <a:xfrm>
            <a:off x="-584200" y="-889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" name="28.m4a" descr="28.m4a">
            <a:hlinkClick r:id="" action="ppaction://media"/>
            <a:extLst>
              <a:ext uri="{FF2B5EF4-FFF2-40B4-BE49-F238E27FC236}">
                <a16:creationId xmlns:a16="http://schemas.microsoft.com/office/drawing/2014/main" id="{29D8210A-34F1-DA4B-A958-022B7464D0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10094.2463"/>
                    <p14:bmk name="Bookmark 2" time="12866.9023"/>
                    <p14:bmk name="Bookmark 3" time="21210.3639"/>
                    <p14:bmk name="Bookmark 4" time="25261.5576"/>
                    <p14:bmk name="Bookmark 5" time="30218.5587"/>
                    <p14:bmk name="Bookmark 6" time="35616.3014"/>
                    <p14:bmk name="Bookmark 7" time="42827.8965"/>
                  </p14:bmkLst>
                </p14:media>
              </p:ext>
            </p:extLst>
          </p:nvPr>
        </p:nvPicPr>
        <p:blipFill>
          <a:blip r:embed="rId10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068786" y="848290"/>
            <a:ext cx="720000" cy="720000"/>
          </a:xfrm>
          <a:prstGeom prst="rect">
            <a:avLst/>
          </a:prstGeom>
        </p:spPr>
      </p:pic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0EC96A17-F8FE-1845-A6A6-A27BD77E1A2B}"/>
              </a:ext>
            </a:extLst>
          </p:cNvPr>
          <p:cNvSpPr/>
          <p:nvPr/>
        </p:nvSpPr>
        <p:spPr>
          <a:xfrm>
            <a:off x="218008" y="898612"/>
            <a:ext cx="11630021" cy="159719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990F880A-A174-5A44-9330-53E81728139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t="38687" b="14819"/>
          <a:stretch/>
        </p:blipFill>
        <p:spPr>
          <a:xfrm>
            <a:off x="9091185" y="1513790"/>
            <a:ext cx="587469" cy="335295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A5783660-79E5-B043-A734-50715E2C6220}"/>
              </a:ext>
            </a:extLst>
          </p:cNvPr>
          <p:cNvSpPr/>
          <p:nvPr/>
        </p:nvSpPr>
        <p:spPr>
          <a:xfrm>
            <a:off x="9620960" y="1259900"/>
            <a:ext cx="1885241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800" dirty="0">
                <a:latin typeface="ABeeZee" panose="02000000000000000000" pitchFamily="2" charset="0"/>
              </a:rPr>
              <a:t>£5.00</a:t>
            </a:r>
            <a:endParaRPr lang="en-US" sz="4800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1E8A1FA-0062-844C-BBD3-910A2ECCA345}"/>
              </a:ext>
            </a:extLst>
          </p:cNvPr>
          <p:cNvSpPr/>
          <p:nvPr/>
        </p:nvSpPr>
        <p:spPr>
          <a:xfrm>
            <a:off x="368835" y="1281708"/>
            <a:ext cx="2189027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800" dirty="0">
                <a:latin typeface="ABeeZee" panose="02000000000000000000" pitchFamily="2" charset="0"/>
              </a:rPr>
              <a:t>£3.55 </a:t>
            </a:r>
            <a:endParaRPr lang="en-US" sz="4800" dirty="0"/>
          </a:p>
        </p:txBody>
      </p:sp>
      <p:pic>
        <p:nvPicPr>
          <p:cNvPr id="36" name="Picture 35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D264BDBF-CF23-6B46-9264-526B0277B41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15750" y="1529794"/>
            <a:ext cx="335296" cy="33529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404FE0C-6835-B840-86A9-F1CA56DD155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392226" y="978513"/>
            <a:ext cx="1499640" cy="1488851"/>
          </a:xfrm>
          <a:prstGeom prst="rect">
            <a:avLst/>
          </a:prstGeom>
        </p:spPr>
      </p:pic>
      <p:pic>
        <p:nvPicPr>
          <p:cNvPr id="43" name="Picture 42" descr="A close - up of a logo&#10;&#10;Description automatically generated with low confidence">
            <a:extLst>
              <a:ext uri="{FF2B5EF4-FFF2-40B4-BE49-F238E27FC236}">
                <a16:creationId xmlns:a16="http://schemas.microsoft.com/office/drawing/2014/main" id="{2C0A5612-E3A3-5847-8FCE-5036A23208C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760002" y="978513"/>
            <a:ext cx="1353422" cy="1353422"/>
          </a:xfrm>
          <a:prstGeom prst="rect">
            <a:avLst/>
          </a:prstGeom>
        </p:spPr>
      </p:pic>
      <p:pic>
        <p:nvPicPr>
          <p:cNvPr id="44" name="Picture 43" descr="A close - up of a logo&#10;&#10;Description automatically generated with low confidence">
            <a:extLst>
              <a:ext uri="{FF2B5EF4-FFF2-40B4-BE49-F238E27FC236}">
                <a16:creationId xmlns:a16="http://schemas.microsoft.com/office/drawing/2014/main" id="{55F42F2B-06AB-454D-88BD-6F4E7F701B9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27778" y="978513"/>
            <a:ext cx="1353422" cy="135342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4B69D4B9-43C0-334F-AE7F-9E68278B797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5173" y="1110316"/>
            <a:ext cx="1115294" cy="1115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44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3669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" presetClass="exit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3"/>
                      </p:tgtEl>
                    </p:cond>
                  </p:nextCondLst>
                </p:seq>
                <p:seq concurrent="1" nextAc="seek">
                  <p:cTn id="25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1"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2"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4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5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6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7"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25" grpId="0" animBg="1"/>
          <p:bldP spid="26" grpId="0" animBg="1"/>
          <p:bldP spid="28" grpId="0" animBg="1"/>
          <p:bldP spid="3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3669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4347344-759E-1948-9A9B-422B5FC678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7008" y="506044"/>
            <a:ext cx="4763998" cy="476399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C396882-35FD-D442-952D-66D7C15C949E}"/>
              </a:ext>
            </a:extLst>
          </p:cNvPr>
          <p:cNvSpPr/>
          <p:nvPr/>
        </p:nvSpPr>
        <p:spPr>
          <a:xfrm>
            <a:off x="1402130" y="681571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ABeeZee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US" sz="2400" dirty="0">
                <a:latin typeface="ABeeZee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e </a:t>
            </a:r>
            <a:r>
              <a:rPr lang="en-US" sz="2400" b="1" dirty="0">
                <a:latin typeface="ABeeZee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2400" dirty="0">
                <a:latin typeface="ABeeZee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re </a:t>
            </a:r>
            <a:r>
              <a:rPr lang="en-US" sz="2400" b="1" dirty="0">
                <a:latin typeface="ABeeZee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2400" dirty="0">
                <a:latin typeface="ABeeZee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earning </a:t>
            </a:r>
            <a:r>
              <a:rPr lang="en-US" sz="2400" b="1" dirty="0">
                <a:latin typeface="ABeeZee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400" dirty="0">
                <a:latin typeface="ABeeZee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o:</a:t>
            </a:r>
            <a:endParaRPr lang="en-GB" sz="2400" dirty="0">
              <a:latin typeface="ABeeZee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GB" sz="2400" dirty="0">
                <a:latin typeface="ABeeZee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think about ways in which money could be spent, saved and kept safe. </a:t>
            </a:r>
          </a:p>
          <a:p>
            <a:endParaRPr lang="en-GB" sz="2400" dirty="0">
              <a:latin typeface="ABeeZee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GB" sz="2400" dirty="0">
                <a:latin typeface="ABeeZee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talk about what money is and alternatives for paying. </a:t>
            </a:r>
          </a:p>
          <a:p>
            <a:endParaRPr lang="en-GB" sz="2400" dirty="0">
              <a:latin typeface="ABeeZee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GB" sz="2400" dirty="0">
                <a:latin typeface="ABeeZee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recognise coins and use them to add and subtract money. </a:t>
            </a:r>
            <a:endParaRPr lang="en-GB" sz="2400" dirty="0">
              <a:latin typeface="ABeeZee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6A779DBF-668D-1744-BB31-5F3A3175EEA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99" b="95477" l="9799" r="89950">
                        <a14:foregroundMark x1="25126" y1="72613" x2="39950" y2="87688"/>
                        <a14:foregroundMark x1="39950" y1="87688" x2="77136" y2="54774"/>
                        <a14:foregroundMark x1="77136" y1="54774" x2="77387" y2="54774"/>
                        <a14:foregroundMark x1="20417" y1="77332" x2="27387" y2="79899"/>
                        <a14:foregroundMark x1="27387" y1="79899" x2="39950" y2="95477"/>
                        <a14:foregroundMark x1="39950" y1="95477" x2="62814" y2="71608"/>
                        <a14:foregroundMark x1="62814" y1="71608" x2="81407" y2="59799"/>
                        <a14:foregroundMark x1="75377" y1="49246" x2="48241" y2="79648"/>
                        <a14:foregroundMark x1="80905" y1="46231" x2="80905" y2="60804"/>
                        <a14:foregroundMark x1="22220" y1="69467" x2="32161" y2="69849"/>
                        <a14:foregroundMark x1="32161" y1="69849" x2="38693" y2="78141"/>
                        <a14:foregroundMark x1="38693" y1="78141" x2="38945" y2="78643"/>
                        <a14:backgroundMark x1="46985" y1="25628" x2="46985" y2="55528"/>
                        <a14:backgroundMark x1="18844" y1="70854" x2="19849" y2="69347"/>
                        <a14:backgroundMark x1="20352" y1="69095" x2="20854" y2="70101"/>
                        <a14:backgroundMark x1="16834" y1="69347" x2="17839" y2="71357"/>
                        <a14:backgroundMark x1="16834" y1="76633" x2="18593" y2="78643"/>
                      </a14:backgroundRemoval>
                    </a14:imgEffect>
                  </a14:imgLayer>
                </a14:imgProps>
              </a:ext>
            </a:extLst>
          </a:blip>
          <a:srcRect l="13149" t="40047" r="6784" b="2754"/>
          <a:stretch/>
        </p:blipFill>
        <p:spPr>
          <a:xfrm>
            <a:off x="317399" y="1159902"/>
            <a:ext cx="1072493" cy="766170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FFD4F036-70E0-9049-B486-AD76165CA9B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99" b="95477" l="9799" r="89950">
                        <a14:foregroundMark x1="25126" y1="72613" x2="39950" y2="87688"/>
                        <a14:foregroundMark x1="39950" y1="87688" x2="77136" y2="54774"/>
                        <a14:foregroundMark x1="77136" y1="54774" x2="77387" y2="54774"/>
                        <a14:foregroundMark x1="20417" y1="77332" x2="27387" y2="79899"/>
                        <a14:foregroundMark x1="27387" y1="79899" x2="39950" y2="95477"/>
                        <a14:foregroundMark x1="39950" y1="95477" x2="62814" y2="71608"/>
                        <a14:foregroundMark x1="62814" y1="71608" x2="81407" y2="59799"/>
                        <a14:foregroundMark x1="75377" y1="49246" x2="48241" y2="79648"/>
                        <a14:foregroundMark x1="80905" y1="46231" x2="80905" y2="60804"/>
                        <a14:foregroundMark x1="22220" y1="69467" x2="32161" y2="69849"/>
                        <a14:foregroundMark x1="32161" y1="69849" x2="38693" y2="78141"/>
                        <a14:foregroundMark x1="38693" y1="78141" x2="38945" y2="78643"/>
                        <a14:backgroundMark x1="46985" y1="25628" x2="46985" y2="55528"/>
                        <a14:backgroundMark x1="18844" y1="70854" x2="19849" y2="69347"/>
                        <a14:backgroundMark x1="20352" y1="69095" x2="20854" y2="70101"/>
                        <a14:backgroundMark x1="16834" y1="69347" x2="17839" y2="71357"/>
                        <a14:backgroundMark x1="16834" y1="76633" x2="18593" y2="78643"/>
                      </a14:backgroundRemoval>
                    </a14:imgEffect>
                  </a14:imgLayer>
                </a14:imgProps>
              </a:ext>
            </a:extLst>
          </a:blip>
          <a:srcRect l="13149" t="40047" r="6784" b="2754"/>
          <a:stretch/>
        </p:blipFill>
        <p:spPr>
          <a:xfrm>
            <a:off x="329637" y="2121873"/>
            <a:ext cx="1072493" cy="766170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51DAB22F-AD9D-6443-9A84-B672C590E8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99" b="95477" l="9799" r="89950">
                        <a14:foregroundMark x1="25126" y1="72613" x2="39950" y2="87688"/>
                        <a14:foregroundMark x1="39950" y1="87688" x2="77136" y2="54774"/>
                        <a14:foregroundMark x1="77136" y1="54774" x2="77387" y2="54774"/>
                        <a14:foregroundMark x1="20417" y1="77332" x2="27387" y2="79899"/>
                        <a14:foregroundMark x1="27387" y1="79899" x2="39950" y2="95477"/>
                        <a14:foregroundMark x1="39950" y1="95477" x2="62814" y2="71608"/>
                        <a14:foregroundMark x1="62814" y1="71608" x2="81407" y2="59799"/>
                        <a14:foregroundMark x1="75377" y1="49246" x2="48241" y2="79648"/>
                        <a14:foregroundMark x1="80905" y1="46231" x2="80905" y2="60804"/>
                        <a14:foregroundMark x1="22220" y1="69467" x2="32161" y2="69849"/>
                        <a14:foregroundMark x1="32161" y1="69849" x2="38693" y2="78141"/>
                        <a14:foregroundMark x1="38693" y1="78141" x2="38945" y2="78643"/>
                        <a14:backgroundMark x1="46985" y1="25628" x2="46985" y2="55528"/>
                        <a14:backgroundMark x1="18844" y1="70854" x2="19849" y2="69347"/>
                        <a14:backgroundMark x1="20352" y1="69095" x2="20854" y2="70101"/>
                        <a14:backgroundMark x1="16834" y1="69347" x2="17839" y2="71357"/>
                        <a14:backgroundMark x1="16834" y1="76633" x2="18593" y2="78643"/>
                      </a14:backgroundRemoval>
                    </a14:imgEffect>
                  </a14:imgLayer>
                </a14:imgProps>
              </a:ext>
            </a:extLst>
          </a:blip>
          <a:srcRect l="13149" t="40047" r="6784" b="2754"/>
          <a:stretch/>
        </p:blipFill>
        <p:spPr>
          <a:xfrm>
            <a:off x="329637" y="3082620"/>
            <a:ext cx="1072493" cy="76617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9F629CD-9575-7643-B177-2EEF11932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994" y="5180920"/>
            <a:ext cx="10238021" cy="1203686"/>
          </a:xfrm>
        </p:spPr>
        <p:txBody>
          <a:bodyPr>
            <a:noAutofit/>
          </a:bodyPr>
          <a:lstStyle/>
          <a:p>
            <a:r>
              <a:rPr lang="en-US" sz="2400" b="1" dirty="0">
                <a:latin typeface="ABeeZee" panose="02000000000000000000" pitchFamily="2" charset="0"/>
              </a:rPr>
              <a:t>Now it’s your turn to have a go. </a:t>
            </a:r>
            <a:br>
              <a:rPr lang="en-US" sz="2400" b="1" dirty="0">
                <a:latin typeface="ABeeZee" panose="02000000000000000000" pitchFamily="2" charset="0"/>
              </a:rPr>
            </a:br>
            <a:br>
              <a:rPr lang="en-US" sz="2400" b="1" dirty="0">
                <a:latin typeface="ABeeZee" panose="02000000000000000000" pitchFamily="2" charset="0"/>
              </a:rPr>
            </a:br>
            <a:r>
              <a:rPr lang="en-US" sz="2400" dirty="0">
                <a:latin typeface="ABeeZee" panose="02000000000000000000" pitchFamily="2" charset="0"/>
              </a:rPr>
              <a:t>In the resource pack there are activities that you can try. </a:t>
            </a:r>
            <a:endParaRPr lang="en-US" sz="2400" b="1" dirty="0">
              <a:latin typeface="ABeeZee" panose="02000000000000000000" pitchFamily="2" charset="0"/>
            </a:endParaRPr>
          </a:p>
        </p:txBody>
      </p:sp>
      <p:sp>
        <p:nvSpPr>
          <p:cNvPr id="8" name="Right Arrow 7">
            <a:hlinkClick r:id="rId9" action="ppaction://hlinksldjump"/>
            <a:extLst>
              <a:ext uri="{FF2B5EF4-FFF2-40B4-BE49-F238E27FC236}">
                <a16:creationId xmlns:a16="http://schemas.microsoft.com/office/drawing/2014/main" id="{46008CF9-5A2D-314A-85FB-3FC74B1B209F}"/>
              </a:ext>
            </a:extLst>
          </p:cNvPr>
          <p:cNvSpPr/>
          <p:nvPr/>
        </p:nvSpPr>
        <p:spPr>
          <a:xfrm>
            <a:off x="9289148" y="4881658"/>
            <a:ext cx="2411895" cy="1653024"/>
          </a:xfrm>
          <a:prstGeom prst="rightArrow">
            <a:avLst>
              <a:gd name="adj1" fmla="val 56945"/>
              <a:gd name="adj2" fmla="val 66285"/>
            </a:avLst>
          </a:prstGeom>
          <a:solidFill>
            <a:srgbClr val="FFD600"/>
          </a:solidFill>
          <a:ln w="190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  <a:latin typeface="ABeeZee" panose="02000000000000000000" pitchFamily="2" charset="0"/>
            </a:endParaRPr>
          </a:p>
        </p:txBody>
      </p:sp>
      <p:pic>
        <p:nvPicPr>
          <p:cNvPr id="2" name="29.m4a" descr="29.m4a">
            <a:hlinkClick r:id="" action="ppaction://media"/>
            <a:extLst>
              <a:ext uri="{FF2B5EF4-FFF2-40B4-BE49-F238E27FC236}">
                <a16:creationId xmlns:a16="http://schemas.microsoft.com/office/drawing/2014/main" id="{89CFFC77-ED02-5E4C-B622-317FA96859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6" time="3945.6686"/>
                    <p14:bmk name="Bookmark 1" time="9823.0358"/>
                    <p14:bmk name="Bookmark 2" time="16118.1548"/>
                    <p14:bmk name="Bookmark 3" time="21276.3176"/>
                    <p14:bmk name="Bookmark 4" time="23768.1023"/>
                    <p14:bmk name="Bookmark 5" time="34393.4931"/>
                  </p14:bmkLst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9597" y="8743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312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464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6"/>
                      </p:tgtEl>
                    </p:cond>
                  </p:nextCondLst>
                </p:seq>
                <p:seq concurrent="1" nextAc="seek">
                  <p:cTn id="13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" fill="hold">
                          <p:stCondLst>
                            <p:cond delay="0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1"/>
                      </p:tgtEl>
                    </p:cond>
                  </p:nextCondLst>
                </p:seq>
                <p:seq concurrent="1" nextAc="seek">
                  <p:cTn id="18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" fill="hold">
                          <p:stCondLst>
                            <p:cond delay="0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2"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3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4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5"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3" grpId="0"/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464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4421C1D-FEB6-904C-B9A0-794320E4A653}"/>
              </a:ext>
            </a:extLst>
          </p:cNvPr>
          <p:cNvSpPr/>
          <p:nvPr/>
        </p:nvSpPr>
        <p:spPr>
          <a:xfrm>
            <a:off x="1255797" y="3861276"/>
            <a:ext cx="24834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Quick draw with Google</a:t>
            </a:r>
            <a:r>
              <a:rPr lang="en-US" dirty="0"/>
              <a:t> </a:t>
            </a:r>
          </a:p>
        </p:txBody>
      </p:sp>
      <p:pic>
        <p:nvPicPr>
          <p:cNvPr id="8" name="Picture 7" descr="Shape, logo, arrow&#10;&#10;Description automatically generated">
            <a:extLst>
              <a:ext uri="{FF2B5EF4-FFF2-40B4-BE49-F238E27FC236}">
                <a16:creationId xmlns:a16="http://schemas.microsoft.com/office/drawing/2014/main" id="{A6910125-9342-A64E-8B1B-DF367CC30AC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217" r="15217"/>
          <a:stretch/>
        </p:blipFill>
        <p:spPr>
          <a:xfrm>
            <a:off x="65008" y="144877"/>
            <a:ext cx="4927823" cy="3716399"/>
          </a:xfrm>
          <a:prstGeom prst="rect">
            <a:avLst/>
          </a:prstGeom>
        </p:spPr>
      </p:pic>
      <p:sp>
        <p:nvSpPr>
          <p:cNvPr id="10" name="Right Arrow 9">
            <a:hlinkClick r:id="rId6" action="ppaction://hlinksldjump"/>
            <a:extLst>
              <a:ext uri="{FF2B5EF4-FFF2-40B4-BE49-F238E27FC236}">
                <a16:creationId xmlns:a16="http://schemas.microsoft.com/office/drawing/2014/main" id="{67C23B3B-C73F-C34F-AA24-FEEDFD2E3A2C}"/>
              </a:ext>
            </a:extLst>
          </p:cNvPr>
          <p:cNvSpPr/>
          <p:nvPr/>
        </p:nvSpPr>
        <p:spPr>
          <a:xfrm>
            <a:off x="9289148" y="4881658"/>
            <a:ext cx="2411895" cy="1653024"/>
          </a:xfrm>
          <a:prstGeom prst="rightArrow">
            <a:avLst>
              <a:gd name="adj1" fmla="val 56945"/>
              <a:gd name="adj2" fmla="val 66285"/>
            </a:avLst>
          </a:prstGeom>
          <a:solidFill>
            <a:srgbClr val="FFD600"/>
          </a:solidFill>
          <a:ln w="190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ABeeZee" panose="02000000000000000000" pitchFamily="2" charset="0"/>
              </a:rPr>
              <a:t>Now you are ready to learn!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33857C3-9C49-0044-AB7F-199390A5C365}"/>
              </a:ext>
            </a:extLst>
          </p:cNvPr>
          <p:cNvSpPr/>
          <p:nvPr/>
        </p:nvSpPr>
        <p:spPr>
          <a:xfrm>
            <a:off x="4276351" y="6366752"/>
            <a:ext cx="30605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7"/>
              </a:rPr>
              <a:t>5 Minute Move with Joe Wicks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E43BF32-0649-CC45-88EF-8E26EB1311F1}"/>
              </a:ext>
            </a:extLst>
          </p:cNvPr>
          <p:cNvSpPr/>
          <p:nvPr/>
        </p:nvSpPr>
        <p:spPr>
          <a:xfrm>
            <a:off x="7245492" y="2441991"/>
            <a:ext cx="34015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8"/>
              </a:rPr>
              <a:t>Have a dance - It's Time to Slime! </a:t>
            </a:r>
            <a:r>
              <a:rPr lang="en-US" dirty="0"/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853C08B-450A-F54A-87A0-3653EC9DD8C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9906" b="24426"/>
          <a:stretch/>
        </p:blipFill>
        <p:spPr>
          <a:xfrm>
            <a:off x="5619629" y="491248"/>
            <a:ext cx="6223523" cy="1950743"/>
          </a:xfrm>
          <a:prstGeom prst="rect">
            <a:avLst/>
          </a:prstGeom>
        </p:spPr>
      </p:pic>
      <p:pic>
        <p:nvPicPr>
          <p:cNvPr id="15" name="Picture 14" descr="A person in a blue shirt&#10;&#10;Description automatically generated with medium confidence">
            <a:extLst>
              <a:ext uri="{FF2B5EF4-FFF2-40B4-BE49-F238E27FC236}">
                <a16:creationId xmlns:a16="http://schemas.microsoft.com/office/drawing/2014/main" id="{DF5FE97B-EC59-0643-8C11-48FFDACA0D6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62125" y="2404151"/>
            <a:ext cx="3889034" cy="3889034"/>
          </a:xfrm>
          <a:prstGeom prst="rect">
            <a:avLst/>
          </a:prstGeom>
        </p:spPr>
      </p:pic>
      <p:pic>
        <p:nvPicPr>
          <p:cNvPr id="2" name="Slide 3.m4a" descr="Slide 3.m4a">
            <a:hlinkClick r:id="" action="ppaction://media"/>
            <a:extLst>
              <a:ext uri="{FF2B5EF4-FFF2-40B4-BE49-F238E27FC236}">
                <a16:creationId xmlns:a16="http://schemas.microsoft.com/office/drawing/2014/main" id="{E5C23637-F8A5-2148-A16C-119E8E0842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0055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182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F7812-E9A5-8C4C-B5A3-5210947CF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107" y="524088"/>
            <a:ext cx="8099111" cy="1547352"/>
          </a:xfrm>
          <a:prstGeom prst="roundRect">
            <a:avLst/>
          </a:prstGeo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2400" b="1" dirty="0">
                <a:latin typeface="ABeeZee" panose="02000000000000000000" pitchFamily="2" charset="0"/>
              </a:rPr>
              <a:t>Do you want to learn more? </a:t>
            </a:r>
            <a:br>
              <a:rPr lang="en-US" sz="2400" dirty="0">
                <a:latin typeface="ABeeZee" panose="02000000000000000000" pitchFamily="2" charset="0"/>
              </a:rPr>
            </a:br>
            <a:br>
              <a:rPr lang="en-US" sz="2400" dirty="0">
                <a:latin typeface="ABeeZee" panose="02000000000000000000" pitchFamily="2" charset="0"/>
              </a:rPr>
            </a:br>
            <a:r>
              <a:rPr lang="en-US" sz="2400" dirty="0">
                <a:latin typeface="ABeeZee" panose="02000000000000000000" pitchFamily="2" charset="0"/>
              </a:rPr>
              <a:t>Tell me what you have learned on our </a:t>
            </a:r>
            <a:r>
              <a:rPr lang="en-US" sz="2400" dirty="0" err="1">
                <a:latin typeface="ABeeZee" panose="02000000000000000000" pitchFamily="2" charset="0"/>
              </a:rPr>
              <a:t>padlet</a:t>
            </a:r>
            <a:r>
              <a:rPr lang="en-US" sz="2400" dirty="0">
                <a:latin typeface="ABeeZee" panose="02000000000000000000" pitchFamily="2" charset="0"/>
              </a:rPr>
              <a:t> page.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EF43B4-C8DC-0C44-BB05-0789E611A7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917" y="2381617"/>
            <a:ext cx="8099111" cy="38660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>
                <a:hlinkClick r:id="rId4"/>
              </a:rPr>
              <a:t>Practice sorting, ordering and counting coins.   </a:t>
            </a:r>
            <a:r>
              <a:rPr lang="en-US" sz="2200" dirty="0"/>
              <a:t>  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/>
              <a:t>Make the total using different coins or work out how much is in the coin crunchers mouth! </a:t>
            </a:r>
            <a:r>
              <a:rPr lang="en-US" sz="2200" dirty="0">
                <a:hlinkClick r:id="rId5"/>
              </a:rPr>
              <a:t>Beat the clock.</a:t>
            </a: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/>
              <a:t>Can you count out the exact money and give the correct change?</a:t>
            </a:r>
          </a:p>
          <a:p>
            <a:pPr marL="0" indent="0">
              <a:buNone/>
            </a:pPr>
            <a:r>
              <a:rPr lang="en-US" sz="2200" dirty="0">
                <a:hlinkClick r:id="rId6"/>
              </a:rPr>
              <a:t>Practice at the toy shop.   </a:t>
            </a:r>
            <a:r>
              <a:rPr lang="en-US" sz="2200" dirty="0"/>
              <a:t> </a:t>
            </a:r>
          </a:p>
          <a:p>
            <a:pPr marL="0" indent="0">
              <a:buNone/>
            </a:pPr>
            <a:endParaRPr lang="en-US" sz="2200" dirty="0">
              <a:hlinkClick r:id="rId7"/>
            </a:endParaRPr>
          </a:p>
          <a:p>
            <a:pPr marL="0" indent="0">
              <a:buNone/>
            </a:pPr>
            <a:r>
              <a:rPr lang="en-US" sz="2200" dirty="0">
                <a:hlinkClick r:id="rId7"/>
              </a:rPr>
              <a:t>Can you work out how much change you will get?   </a:t>
            </a:r>
            <a:r>
              <a:rPr lang="en-US" sz="2200" dirty="0"/>
              <a:t>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Qr code&#10;&#10;Description automatically generated">
            <a:extLst>
              <a:ext uri="{FF2B5EF4-FFF2-40B4-BE49-F238E27FC236}">
                <a16:creationId xmlns:a16="http://schemas.microsoft.com/office/drawing/2014/main" id="{128272FD-4A6E-C445-BCEA-C37E495534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94073" y="3879897"/>
            <a:ext cx="2208502" cy="220850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C67B260-831C-7744-BAF5-6B818AF54E2D}"/>
              </a:ext>
            </a:extLst>
          </p:cNvPr>
          <p:cNvSpPr/>
          <p:nvPr/>
        </p:nvSpPr>
        <p:spPr>
          <a:xfrm>
            <a:off x="8858223" y="6088399"/>
            <a:ext cx="26805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ABeeZee" panose="02000000000000000000" pitchFamily="2" charset="0"/>
              </a:rPr>
              <a:t>Use the camera, scan </a:t>
            </a:r>
          </a:p>
          <a:p>
            <a:pPr algn="ctr"/>
            <a:r>
              <a:rPr lang="en-US" dirty="0">
                <a:latin typeface="ABeeZee" panose="02000000000000000000" pitchFamily="2" charset="0"/>
              </a:rPr>
              <a:t>to see our </a:t>
            </a:r>
            <a:r>
              <a:rPr lang="en-US" dirty="0" err="1">
                <a:latin typeface="ABeeZee" panose="02000000000000000000" pitchFamily="2" charset="0"/>
              </a:rPr>
              <a:t>padlet</a:t>
            </a:r>
            <a:r>
              <a:rPr lang="en-US" dirty="0">
                <a:latin typeface="ABeeZee" panose="02000000000000000000" pitchFamily="2" charset="0"/>
              </a:rPr>
              <a:t> page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456F153-691C-0640-B0D2-C3D919A6EF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29028" y="304681"/>
            <a:ext cx="3338592" cy="3338592"/>
          </a:xfrm>
          <a:prstGeom prst="rect">
            <a:avLst/>
          </a:prstGeom>
        </p:spPr>
      </p:pic>
      <p:pic>
        <p:nvPicPr>
          <p:cNvPr id="4" name="30.m4a" descr="30.m4a">
            <a:hlinkClick r:id="" action="ppaction://media"/>
            <a:extLst>
              <a:ext uri="{FF2B5EF4-FFF2-40B4-BE49-F238E27FC236}">
                <a16:creationId xmlns:a16="http://schemas.microsoft.com/office/drawing/2014/main" id="{C302E27B-11CA-2D44-857C-172690667B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968.0033"/>
                    <p14:bmk name="Bookmark 2" time="4369.0696"/>
                    <p14:bmk name="Bookmark 3" time="12688.1432"/>
                  </p14:bmkLst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8833" y="669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308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910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1"/>
                      </p:tgtEl>
                    </p:cond>
                  </p:nextCondLst>
                </p:seq>
                <p:seq concurrent="1" nextAc="seek">
                  <p:cTn id="13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" fill="hold">
                          <p:stCondLst>
                            <p:cond delay="0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7" end="7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2"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3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build="p"/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910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omputer with a cartoon character on the screen&#10;&#10;Description automatically generated with medium confidence">
            <a:extLst>
              <a:ext uri="{FF2B5EF4-FFF2-40B4-BE49-F238E27FC236}">
                <a16:creationId xmlns:a16="http://schemas.microsoft.com/office/drawing/2014/main" id="{84274531-9C0B-7D4C-9AAD-0659B103CF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50" y="1912992"/>
            <a:ext cx="4907818" cy="4907818"/>
          </a:xfrm>
          <a:prstGeom prst="rect">
            <a:avLst/>
          </a:prstGeom>
        </p:spPr>
      </p:pic>
      <p:pic>
        <p:nvPicPr>
          <p:cNvPr id="5" name="Picture 4" descr="Plain Piggy Bank Worksheet / Worksheet - plain, piggy, bank, money, display, poster">
            <a:extLst>
              <a:ext uri="{FF2B5EF4-FFF2-40B4-BE49-F238E27FC236}">
                <a16:creationId xmlns:a16="http://schemas.microsoft.com/office/drawing/2014/main" id="{058DD68B-3D37-C94F-9361-8DB011DF144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41" b="89841" l="6825" r="90000">
                        <a14:foregroundMark x1="10794" y1="40317" x2="6825" y2="625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32" t="18534" r="51095" b="16988"/>
          <a:stretch/>
        </p:blipFill>
        <p:spPr bwMode="auto">
          <a:xfrm rot="1194056">
            <a:off x="3343083" y="305966"/>
            <a:ext cx="2881885" cy="203148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73BC5151-05DA-AB44-A37C-864BAABC3F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47869" y="343375"/>
            <a:ext cx="2264505" cy="2423912"/>
          </a:xfrm>
          <a:prstGeom prst="rect">
            <a:avLst/>
          </a:prstGeom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94C0DC3D-154C-E74A-8187-C72DCBBEF4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777202">
            <a:off x="9481282" y="242516"/>
            <a:ext cx="2440896" cy="244089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4E964E9-7C70-B246-8064-1A8C1259B014}"/>
              </a:ext>
            </a:extLst>
          </p:cNvPr>
          <p:cNvSpPr/>
          <p:nvPr/>
        </p:nvSpPr>
        <p:spPr>
          <a:xfrm>
            <a:off x="5609962" y="3085888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latin typeface="ABeeZee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US" sz="2400" dirty="0">
                <a:latin typeface="ABeeZee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e </a:t>
            </a:r>
            <a:r>
              <a:rPr lang="en-US" sz="2400" b="1" dirty="0">
                <a:latin typeface="ABeeZee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2400" dirty="0">
                <a:latin typeface="ABeeZee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re </a:t>
            </a:r>
            <a:r>
              <a:rPr lang="en-US" sz="2400" b="1" dirty="0">
                <a:latin typeface="ABeeZee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2400" dirty="0">
                <a:latin typeface="ABeeZee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earning </a:t>
            </a:r>
            <a:r>
              <a:rPr lang="en-US" sz="2400" b="1" dirty="0">
                <a:latin typeface="ABeeZee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400" dirty="0">
                <a:latin typeface="ABeeZee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o:</a:t>
            </a:r>
            <a:endParaRPr lang="en-GB" sz="2400" dirty="0">
              <a:latin typeface="ABeeZee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GB" sz="2400" dirty="0">
                <a:latin typeface="ABeeZee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think about ways in which money could be spent, saved and kept safe. </a:t>
            </a:r>
          </a:p>
          <a:p>
            <a:endParaRPr lang="en-GB" sz="2400" dirty="0">
              <a:latin typeface="ABeeZee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GB" sz="2400" dirty="0">
                <a:latin typeface="ABeeZee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talk about what money is and alternatives for paying. </a:t>
            </a:r>
          </a:p>
          <a:p>
            <a:endParaRPr lang="en-GB" sz="2400" dirty="0">
              <a:latin typeface="ABeeZee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GB" sz="2400" dirty="0">
                <a:latin typeface="ABeeZee" panose="020000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recognise coins and use them to add and subtract money. </a:t>
            </a:r>
            <a:endParaRPr lang="en-GB" sz="2400" dirty="0">
              <a:latin typeface="ABeeZee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AF271797-373E-C84B-A0A5-B0C99A42C48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3187" y="-1"/>
            <a:ext cx="2316996" cy="2316996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66599E3F-1940-AB46-9A6A-D275EF1C693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99" b="95477" l="9799" r="89950">
                        <a14:foregroundMark x1="25126" y1="72613" x2="39950" y2="87688"/>
                        <a14:foregroundMark x1="39950" y1="87688" x2="77136" y2="54774"/>
                        <a14:foregroundMark x1="77136" y1="54774" x2="77387" y2="54774"/>
                        <a14:foregroundMark x1="20417" y1="77332" x2="27387" y2="79899"/>
                        <a14:foregroundMark x1="27387" y1="79899" x2="39950" y2="95477"/>
                        <a14:foregroundMark x1="39950" y1="95477" x2="62814" y2="71608"/>
                        <a14:foregroundMark x1="62814" y1="71608" x2="81407" y2="59799"/>
                        <a14:foregroundMark x1="75377" y1="49246" x2="48241" y2="79648"/>
                        <a14:foregroundMark x1="80905" y1="46231" x2="80905" y2="60804"/>
                        <a14:foregroundMark x1="22220" y1="69467" x2="32161" y2="69849"/>
                        <a14:foregroundMark x1="32161" y1="69849" x2="38693" y2="78141"/>
                        <a14:foregroundMark x1="38693" y1="78141" x2="38945" y2="78643"/>
                        <a14:backgroundMark x1="46985" y1="25628" x2="46985" y2="55528"/>
                        <a14:backgroundMark x1="18844" y1="70854" x2="19849" y2="69347"/>
                        <a14:backgroundMark x1="20352" y1="69095" x2="20854" y2="70101"/>
                        <a14:backgroundMark x1="16834" y1="69347" x2="17839" y2="71357"/>
                        <a14:backgroundMark x1="16834" y1="76633" x2="18593" y2="78643"/>
                      </a14:backgroundRemoval>
                    </a14:imgEffect>
                  </a14:imgLayer>
                </a14:imgProps>
              </a:ext>
            </a:extLst>
          </a:blip>
          <a:srcRect l="13149" t="40047" r="6784" b="2754"/>
          <a:stretch/>
        </p:blipFill>
        <p:spPr>
          <a:xfrm>
            <a:off x="4537469" y="3529960"/>
            <a:ext cx="1072493" cy="766170"/>
          </a:xfrm>
          <a:prstGeom prst="rect">
            <a:avLst/>
          </a:prstGeom>
        </p:spPr>
      </p:pic>
      <p:pic>
        <p:nvPicPr>
          <p:cNvPr id="22" name="Picture 21" descr="Logo&#10;&#10;Description automatically generated">
            <a:extLst>
              <a:ext uri="{FF2B5EF4-FFF2-40B4-BE49-F238E27FC236}">
                <a16:creationId xmlns:a16="http://schemas.microsoft.com/office/drawing/2014/main" id="{C77EE705-EFC1-1D41-BD5A-18D7E16C1B0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799" b="95477" l="9799" r="89950">
                        <a14:foregroundMark x1="25126" y1="72613" x2="39950" y2="87688"/>
                        <a14:foregroundMark x1="39950" y1="87688" x2="77136" y2="54774"/>
                        <a14:foregroundMark x1="77136" y1="54774" x2="77387" y2="54774"/>
                        <a14:foregroundMark x1="20417" y1="77332" x2="27387" y2="79899"/>
                        <a14:foregroundMark x1="27387" y1="79899" x2="39950" y2="95477"/>
                        <a14:foregroundMark x1="39950" y1="95477" x2="62814" y2="71608"/>
                        <a14:foregroundMark x1="62814" y1="71608" x2="81407" y2="59799"/>
                        <a14:foregroundMark x1="75377" y1="49246" x2="48241" y2="79648"/>
                        <a14:foregroundMark x1="80905" y1="46231" x2="80905" y2="60804"/>
                        <a14:foregroundMark x1="22220" y1="69467" x2="32161" y2="69849"/>
                        <a14:foregroundMark x1="32161" y1="69849" x2="38693" y2="78141"/>
                        <a14:foregroundMark x1="38693" y1="78141" x2="38945" y2="78643"/>
                        <a14:backgroundMark x1="46985" y1="25628" x2="46985" y2="55528"/>
                        <a14:backgroundMark x1="18844" y1="70854" x2="19849" y2="69347"/>
                        <a14:backgroundMark x1="20352" y1="69095" x2="20854" y2="70101"/>
                        <a14:backgroundMark x1="16834" y1="69347" x2="17839" y2="71357"/>
                        <a14:backgroundMark x1="16834" y1="76633" x2="18593" y2="78643"/>
                      </a14:backgroundRemoval>
                    </a14:imgEffect>
                  </a14:imgLayer>
                </a14:imgProps>
              </a:ext>
            </a:extLst>
          </a:blip>
          <a:srcRect l="13149" t="40047" r="6784" b="2754"/>
          <a:stretch/>
        </p:blipFill>
        <p:spPr>
          <a:xfrm>
            <a:off x="4549707" y="4491931"/>
            <a:ext cx="1072493" cy="766170"/>
          </a:xfrm>
          <a:prstGeom prst="rect">
            <a:avLst/>
          </a:prstGeom>
        </p:spPr>
      </p:pic>
      <p:sp>
        <p:nvSpPr>
          <p:cNvPr id="10" name="Right Arrow 9">
            <a:hlinkClick r:id="rId14" action="ppaction://hlinksldjump"/>
            <a:extLst>
              <a:ext uri="{FF2B5EF4-FFF2-40B4-BE49-F238E27FC236}">
                <a16:creationId xmlns:a16="http://schemas.microsoft.com/office/drawing/2014/main" id="{6BCDA72F-097F-444B-8125-5AD7FA9921CA}"/>
              </a:ext>
            </a:extLst>
          </p:cNvPr>
          <p:cNvSpPr/>
          <p:nvPr/>
        </p:nvSpPr>
        <p:spPr>
          <a:xfrm>
            <a:off x="9490442" y="5009143"/>
            <a:ext cx="2411895" cy="1653024"/>
          </a:xfrm>
          <a:prstGeom prst="rightArrow">
            <a:avLst>
              <a:gd name="adj1" fmla="val 56945"/>
              <a:gd name="adj2" fmla="val 66285"/>
            </a:avLst>
          </a:prstGeom>
          <a:solidFill>
            <a:srgbClr val="FFD600"/>
          </a:solidFill>
          <a:ln w="190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ABeeZee" panose="02000000000000000000" pitchFamily="2" charset="0"/>
              </a:rPr>
              <a:t>Let’s continue  learning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579D1FF-5E70-A043-B7E4-EB40BA190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957" y="2447936"/>
            <a:ext cx="1513728" cy="1275904"/>
          </a:xfrm>
          <a:prstGeom prst="wedgeEllipseCallout">
            <a:avLst>
              <a:gd name="adj1" fmla="val 62312"/>
              <a:gd name="adj2" fmla="val 47304"/>
            </a:avLst>
          </a:prstGeom>
          <a:solidFill>
            <a:srgbClr val="FFD6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2000" dirty="0">
                <a:latin typeface="ABeeZee" panose="02000000000000000000" pitchFamily="2" charset="0"/>
              </a:rPr>
              <a:t> </a:t>
            </a:r>
          </a:p>
        </p:txBody>
      </p:sp>
      <p:pic>
        <p:nvPicPr>
          <p:cNvPr id="4" name="Slide 4.m4a" descr="Slide 4.m4a">
            <a:hlinkClick r:id="" action="ppaction://media"/>
            <a:extLst>
              <a:ext uri="{FF2B5EF4-FFF2-40B4-BE49-F238E27FC236}">
                <a16:creationId xmlns:a16="http://schemas.microsoft.com/office/drawing/2014/main" id="{E8358666-273D-0C49-9CE4-878F055965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10078.456"/>
                    <p14:bmk name="Bookmark 2" time="38357.9379"/>
                    <p14:bmk name="Bookmark 3" time="48461.4567"/>
                    <p14:bmk name="Bookmark 4" time="66599.4626"/>
                    <p14:bmk name="Bookmark 5" time="82043.0803"/>
                    <p14:bmk name="Bookmark 6" time="99163.4592"/>
                    <p14:bmk name="Bookmark 7" time="124487.3997"/>
                    <p14:bmk name="Bookmark 8" time="127127.0332"/>
                  </p14:bmkLst>
                </p14:media>
              </p:ext>
            </p:extLst>
          </p:nvPr>
        </p:nvPicPr>
        <p:blipFill>
          <a:blip r:embed="rId15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34977" y="26794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16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27514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1"/>
                      </p:tgtEl>
                    </p:cond>
                  </p:nextCondLst>
                </p:seq>
                <p:seq concurrent="1" nextAc="seek">
                  <p:cTn id="13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" fill="hold">
                          <p:stCondLst>
                            <p:cond delay="0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2"/>
                      </p:tgtEl>
                    </p:cond>
                  </p:nextCondLst>
                </p:seq>
                <p:seq concurrent="1" nextAc="seek">
                  <p:cTn id="18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" fill="hold">
                          <p:stCondLst>
                            <p:cond delay="0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3"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4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5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6"/>
                      </p:tgtEl>
                    </p:cond>
                  </p:nextCondLst>
                </p:seq>
                <p:seq concurrent="1" nextAc="seek">
                  <p:cTn id="38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" fill="hold">
                          <p:stCondLst>
                            <p:cond delay="0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7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8"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1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27514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BD2D69F-218D-3943-9359-9570800E121B}"/>
              </a:ext>
            </a:extLst>
          </p:cNvPr>
          <p:cNvSpPr txBox="1">
            <a:spLocks/>
          </p:cNvSpPr>
          <p:nvPr/>
        </p:nvSpPr>
        <p:spPr>
          <a:xfrm>
            <a:off x="2202407" y="413263"/>
            <a:ext cx="7787185" cy="7733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dirty="0">
                <a:latin typeface="ABeeZee" panose="02000000000000000000" pitchFamily="2" charset="0"/>
              </a:rPr>
              <a:t>Do you recognise these coins?</a:t>
            </a:r>
            <a:endParaRPr lang="en-US" dirty="0">
              <a:latin typeface="ABeeZee" panose="02000000000000000000" pitchFamily="2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13" name="Picture 12">
            <a:hlinkClick r:id="rId4" action="ppaction://hlinksldjump"/>
            <a:extLst>
              <a:ext uri="{FF2B5EF4-FFF2-40B4-BE49-F238E27FC236}">
                <a16:creationId xmlns:a16="http://schemas.microsoft.com/office/drawing/2014/main" id="{BFB66491-2009-B241-B7FE-6195ED268E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0252" y="1121257"/>
            <a:ext cx="2377474" cy="2377474"/>
          </a:xfrm>
          <a:prstGeom prst="rect">
            <a:avLst/>
          </a:prstGeom>
        </p:spPr>
      </p:pic>
      <p:pic>
        <p:nvPicPr>
          <p:cNvPr id="12" name="Picture 11" descr="A close - up of a coin&#10;&#10;Description automatically generated with medium confidence">
            <a:hlinkClick r:id="rId6" action="ppaction://hlinksldjump"/>
            <a:extLst>
              <a:ext uri="{FF2B5EF4-FFF2-40B4-BE49-F238E27FC236}">
                <a16:creationId xmlns:a16="http://schemas.microsoft.com/office/drawing/2014/main" id="{A415840E-DBAD-CF40-87A2-96906FF094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1463" y="1283906"/>
            <a:ext cx="1882426" cy="1882426"/>
          </a:xfrm>
          <a:prstGeom prst="rect">
            <a:avLst/>
          </a:prstGeom>
        </p:spPr>
      </p:pic>
      <p:pic>
        <p:nvPicPr>
          <p:cNvPr id="15" name="Picture 14">
            <a:hlinkClick r:id="rId6" action="ppaction://hlinksldjump"/>
            <a:extLst>
              <a:ext uri="{FF2B5EF4-FFF2-40B4-BE49-F238E27FC236}">
                <a16:creationId xmlns:a16="http://schemas.microsoft.com/office/drawing/2014/main" id="{9101BB25-9508-704E-B293-E916524D4D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54089" y="1415201"/>
            <a:ext cx="1755011" cy="1755011"/>
          </a:xfrm>
          <a:prstGeom prst="rect">
            <a:avLst/>
          </a:prstGeom>
        </p:spPr>
      </p:pic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id="{24125007-C37A-A248-A55A-3FED8F3927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05462" y="1186657"/>
            <a:ext cx="2293145" cy="2293145"/>
          </a:xfrm>
          <a:prstGeom prst="rect">
            <a:avLst/>
          </a:prstGeom>
        </p:spPr>
      </p:pic>
      <p:pic>
        <p:nvPicPr>
          <p:cNvPr id="18" name="Picture 4" descr="UK £2 coins from 1997 to 2019">
            <a:hlinkClick r:id="rId6" action="ppaction://hlinksldjump"/>
            <a:extLst>
              <a:ext uri="{FF2B5EF4-FFF2-40B4-BE49-F238E27FC236}">
                <a16:creationId xmlns:a16="http://schemas.microsoft.com/office/drawing/2014/main" id="{6F441192-3E2C-E345-B163-F567FDA6D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4264" y="3878795"/>
            <a:ext cx="2422923" cy="2422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A close - up of a logo&#10;&#10;Description automatically generated with low confidence">
            <a:hlinkClick r:id="rId6" action="ppaction://hlinksldjump"/>
            <a:extLst>
              <a:ext uri="{FF2B5EF4-FFF2-40B4-BE49-F238E27FC236}">
                <a16:creationId xmlns:a16="http://schemas.microsoft.com/office/drawing/2014/main" id="{738D1396-A8B8-4A41-B369-3F786DCB2F4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59440" y="4272125"/>
            <a:ext cx="1818202" cy="1818202"/>
          </a:xfrm>
          <a:prstGeom prst="rect">
            <a:avLst/>
          </a:prstGeom>
        </p:spPr>
      </p:pic>
      <p:pic>
        <p:nvPicPr>
          <p:cNvPr id="22" name="Picture 21" descr="A close - up of a coin&#10;&#10;Description automatically generated with medium confidence">
            <a:hlinkClick r:id="rId6" action="ppaction://hlinksldjump"/>
            <a:extLst>
              <a:ext uri="{FF2B5EF4-FFF2-40B4-BE49-F238E27FC236}">
                <a16:creationId xmlns:a16="http://schemas.microsoft.com/office/drawing/2014/main" id="{2E1E84B7-4BEC-B040-AA58-D7FFC838FAA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63214" y="3923847"/>
            <a:ext cx="2495273" cy="2495273"/>
          </a:xfrm>
          <a:prstGeom prst="rect">
            <a:avLst/>
          </a:prstGeom>
        </p:spPr>
      </p:pic>
      <p:pic>
        <p:nvPicPr>
          <p:cNvPr id="3" name="Picture 2">
            <a:hlinkClick r:id="rId6" action="ppaction://hlinksldjump"/>
            <a:extLst>
              <a:ext uri="{FF2B5EF4-FFF2-40B4-BE49-F238E27FC236}">
                <a16:creationId xmlns:a16="http://schemas.microsoft.com/office/drawing/2014/main" id="{DE3D68BE-C991-DE47-9B69-622E0433788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44059" y="4090188"/>
            <a:ext cx="2014633" cy="2000139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0EE40A10-CD1D-8245-8A43-066FF4D475BA}"/>
              </a:ext>
            </a:extLst>
          </p:cNvPr>
          <p:cNvSpPr/>
          <p:nvPr/>
        </p:nvSpPr>
        <p:spPr>
          <a:xfrm>
            <a:off x="2301502" y="154056"/>
            <a:ext cx="939470" cy="967201"/>
          </a:xfrm>
          <a:prstGeom prst="roundRect">
            <a:avLst/>
          </a:prstGeom>
          <a:solidFill>
            <a:srgbClr val="FFD6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5.m4a" descr="5.m4a">
            <a:hlinkClick r:id="" action="ppaction://media"/>
            <a:extLst>
              <a:ext uri="{FF2B5EF4-FFF2-40B4-BE49-F238E27FC236}">
                <a16:creationId xmlns:a16="http://schemas.microsoft.com/office/drawing/2014/main" id="{AFBCB519-7824-8A43-94CE-10C4C4092A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387697" y="23125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513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29BF130-03F6-7149-9B2F-39304052CB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750644" y="0"/>
            <a:ext cx="5305890" cy="5305890"/>
          </a:xfrm>
        </p:spPr>
      </p:pic>
      <p:sp>
        <p:nvSpPr>
          <p:cNvPr id="9" name="Right Arrow 8">
            <a:hlinkClick r:id="rId5" action="ppaction://hlinksldjump"/>
            <a:extLst>
              <a:ext uri="{FF2B5EF4-FFF2-40B4-BE49-F238E27FC236}">
                <a16:creationId xmlns:a16="http://schemas.microsoft.com/office/drawing/2014/main" id="{69ABEBF1-EF48-6E42-BB50-8C50294FDDD8}"/>
              </a:ext>
            </a:extLst>
          </p:cNvPr>
          <p:cNvSpPr/>
          <p:nvPr/>
        </p:nvSpPr>
        <p:spPr>
          <a:xfrm>
            <a:off x="9289148" y="4881658"/>
            <a:ext cx="2411895" cy="1653024"/>
          </a:xfrm>
          <a:prstGeom prst="rightArrow">
            <a:avLst>
              <a:gd name="adj1" fmla="val 56945"/>
              <a:gd name="adj2" fmla="val 66285"/>
            </a:avLst>
          </a:prstGeom>
          <a:solidFill>
            <a:srgbClr val="FFD600"/>
          </a:solidFill>
          <a:ln w="190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ABeeZee" panose="02000000000000000000" pitchFamily="2" charset="0"/>
              </a:rPr>
              <a:t>Next question</a:t>
            </a:r>
          </a:p>
        </p:txBody>
      </p:sp>
      <p:pic>
        <p:nvPicPr>
          <p:cNvPr id="4" name="Picture 3" descr="A close - up of a coin&#10;&#10;Description automatically generated with medium confidence">
            <a:extLst>
              <a:ext uri="{FF2B5EF4-FFF2-40B4-BE49-F238E27FC236}">
                <a16:creationId xmlns:a16="http://schemas.microsoft.com/office/drawing/2014/main" id="{F7EAF584-A170-1641-8627-78EE273E6B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3547" y="2632193"/>
            <a:ext cx="1593614" cy="1593614"/>
          </a:xfrm>
          <a:prstGeom prst="rect">
            <a:avLst/>
          </a:prstGeom>
        </p:spPr>
      </p:pic>
      <p:pic>
        <p:nvPicPr>
          <p:cNvPr id="6" name="Picture 5" descr="A close - up of a coin&#10;&#10;Description automatically generated with medium confidence">
            <a:extLst>
              <a:ext uri="{FF2B5EF4-FFF2-40B4-BE49-F238E27FC236}">
                <a16:creationId xmlns:a16="http://schemas.microsoft.com/office/drawing/2014/main" id="{C306B187-3A22-2146-B883-8779B0E08A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8009" y="2632193"/>
            <a:ext cx="1593614" cy="15936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A107BA-6CC4-C54E-939C-A9E40A9CD0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2788" y="2422645"/>
            <a:ext cx="2012709" cy="2012709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27D878B4-6EEE-E847-AA46-918109B6C3A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t="38687" b="14819"/>
          <a:stretch/>
        </p:blipFill>
        <p:spPr>
          <a:xfrm>
            <a:off x="2543374" y="3194002"/>
            <a:ext cx="714914" cy="469994"/>
          </a:xfrm>
          <a:prstGeom prst="rect">
            <a:avLst/>
          </a:prstGeom>
        </p:spPr>
      </p:pic>
      <p:pic>
        <p:nvPicPr>
          <p:cNvPr id="12" name="Picture 11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61FEE3A9-AD04-6949-B425-1F5E1F8DE12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28559" y="3176722"/>
            <a:ext cx="469994" cy="46999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D784E2B2-378E-5F4A-BFC2-68A1DE989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2564" y="691658"/>
            <a:ext cx="1513728" cy="1275904"/>
          </a:xfrm>
          <a:prstGeom prst="wedgeEllipseCallout">
            <a:avLst>
              <a:gd name="adj1" fmla="val 62312"/>
              <a:gd name="adj2" fmla="val 47304"/>
            </a:avLst>
          </a:prstGeom>
          <a:solidFill>
            <a:srgbClr val="FFD6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2000" dirty="0">
                <a:latin typeface="ABeeZee" panose="02000000000000000000" pitchFamily="2" charset="0"/>
              </a:rPr>
              <a:t> </a:t>
            </a:r>
          </a:p>
        </p:txBody>
      </p:sp>
      <p:pic>
        <p:nvPicPr>
          <p:cNvPr id="2" name="6.m4a" descr="6.m4a">
            <a:hlinkClick r:id="" action="ppaction://media"/>
            <a:extLst>
              <a:ext uri="{FF2B5EF4-FFF2-40B4-BE49-F238E27FC236}">
                <a16:creationId xmlns:a16="http://schemas.microsoft.com/office/drawing/2014/main" id="{A9E6548F-7CAC-984C-9EA6-8412167ACB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4237.8526"/>
                  </p14:bmkLst>
                </p14:media>
              </p:ext>
            </p:extLst>
          </p:nvPr>
        </p:nvPicPr>
        <p:blipFill>
          <a:blip r:embed="rId11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223028" y="92321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66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555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555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id="{C84BDC36-5C13-E346-B535-03B6FE4D01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3001" y="437322"/>
            <a:ext cx="6420678" cy="6420678"/>
          </a:xfrm>
          <a:prstGeom prst="rect">
            <a:avLst/>
          </a:prstGeom>
        </p:spPr>
      </p:pic>
      <p:sp>
        <p:nvSpPr>
          <p:cNvPr id="7" name="Right Arrow 6">
            <a:hlinkClick r:id="rId3" action="ppaction://hlinksldjump"/>
            <a:extLst>
              <a:ext uri="{FF2B5EF4-FFF2-40B4-BE49-F238E27FC236}">
                <a16:creationId xmlns:a16="http://schemas.microsoft.com/office/drawing/2014/main" id="{1054499F-0EC0-B848-B423-F58E56070EB7}"/>
              </a:ext>
            </a:extLst>
          </p:cNvPr>
          <p:cNvSpPr/>
          <p:nvPr/>
        </p:nvSpPr>
        <p:spPr>
          <a:xfrm>
            <a:off x="9289148" y="4881658"/>
            <a:ext cx="2411895" cy="1653024"/>
          </a:xfrm>
          <a:prstGeom prst="rightArrow">
            <a:avLst>
              <a:gd name="adj1" fmla="val 56945"/>
              <a:gd name="adj2" fmla="val 66285"/>
            </a:avLst>
          </a:prstGeom>
          <a:solidFill>
            <a:srgbClr val="FFD600"/>
          </a:solidFill>
          <a:ln w="190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ABeeZee" panose="02000000000000000000" pitchFamily="2" charset="0"/>
              </a:rPr>
              <a:t>Try again</a:t>
            </a:r>
          </a:p>
        </p:txBody>
      </p:sp>
    </p:spTree>
    <p:extLst>
      <p:ext uri="{BB962C8B-B14F-4D97-AF65-F5344CB8AC3E}">
        <p14:creationId xmlns:p14="http://schemas.microsoft.com/office/powerpoint/2010/main" val="5051074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BD2D69F-218D-3943-9359-9570800E121B}"/>
              </a:ext>
            </a:extLst>
          </p:cNvPr>
          <p:cNvSpPr txBox="1">
            <a:spLocks/>
          </p:cNvSpPr>
          <p:nvPr/>
        </p:nvSpPr>
        <p:spPr>
          <a:xfrm>
            <a:off x="2202407" y="413263"/>
            <a:ext cx="7787185" cy="7733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dirty="0">
                <a:latin typeface="ABeeZee" panose="02000000000000000000" pitchFamily="2" charset="0"/>
              </a:rPr>
              <a:t>Do you recognise these coins?</a:t>
            </a:r>
            <a:endParaRPr lang="en-US" dirty="0">
              <a:latin typeface="ABeeZee" panose="02000000000000000000" pitchFamily="2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12" name="Picture 11" descr="A close - up of a coin&#10;&#10;Description automatically generated with medium confidence">
            <a:hlinkClick r:id="rId4" action="ppaction://hlinksldjump"/>
            <a:extLst>
              <a:ext uri="{FF2B5EF4-FFF2-40B4-BE49-F238E27FC236}">
                <a16:creationId xmlns:a16="http://schemas.microsoft.com/office/drawing/2014/main" id="{A415840E-DBAD-CF40-87A2-96906FF094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1463" y="1283906"/>
            <a:ext cx="1882426" cy="1882426"/>
          </a:xfrm>
          <a:prstGeom prst="rect">
            <a:avLst/>
          </a:prstGeom>
        </p:spPr>
      </p:pic>
      <p:pic>
        <p:nvPicPr>
          <p:cNvPr id="13" name="Picture 12">
            <a:hlinkClick r:id="rId4" action="ppaction://hlinksldjump"/>
            <a:extLst>
              <a:ext uri="{FF2B5EF4-FFF2-40B4-BE49-F238E27FC236}">
                <a16:creationId xmlns:a16="http://schemas.microsoft.com/office/drawing/2014/main" id="{BFB66491-2009-B241-B7FE-6195ED268E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0252" y="1121257"/>
            <a:ext cx="2377474" cy="2377474"/>
          </a:xfrm>
          <a:prstGeom prst="rect">
            <a:avLst/>
          </a:prstGeom>
        </p:spPr>
      </p:pic>
      <p:pic>
        <p:nvPicPr>
          <p:cNvPr id="15" name="Picture 14">
            <a:hlinkClick r:id="rId4" action="ppaction://hlinksldjump"/>
            <a:extLst>
              <a:ext uri="{FF2B5EF4-FFF2-40B4-BE49-F238E27FC236}">
                <a16:creationId xmlns:a16="http://schemas.microsoft.com/office/drawing/2014/main" id="{9101BB25-9508-704E-B293-E916524D4D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4089" y="1415201"/>
            <a:ext cx="1755011" cy="1755011"/>
          </a:xfrm>
          <a:prstGeom prst="rect">
            <a:avLst/>
          </a:prstGeom>
        </p:spPr>
      </p:pic>
      <p:pic>
        <p:nvPicPr>
          <p:cNvPr id="16" name="Picture 15">
            <a:hlinkClick r:id="rId8" action="ppaction://hlinksldjump"/>
            <a:extLst>
              <a:ext uri="{FF2B5EF4-FFF2-40B4-BE49-F238E27FC236}">
                <a16:creationId xmlns:a16="http://schemas.microsoft.com/office/drawing/2014/main" id="{24125007-C37A-A248-A55A-3FED8F3927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05462" y="1186657"/>
            <a:ext cx="2293145" cy="2293145"/>
          </a:xfrm>
          <a:prstGeom prst="rect">
            <a:avLst/>
          </a:prstGeom>
        </p:spPr>
      </p:pic>
      <p:pic>
        <p:nvPicPr>
          <p:cNvPr id="18" name="Picture 4" descr="UK £2 coins from 1997 to 2019">
            <a:hlinkClick r:id="rId4" action="ppaction://hlinksldjump"/>
            <a:extLst>
              <a:ext uri="{FF2B5EF4-FFF2-40B4-BE49-F238E27FC236}">
                <a16:creationId xmlns:a16="http://schemas.microsoft.com/office/drawing/2014/main" id="{6F441192-3E2C-E345-B163-F567FDA6D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4264" y="3878795"/>
            <a:ext cx="2422923" cy="2422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A close - up of a logo&#10;&#10;Description automatically generated with low confidence">
            <a:hlinkClick r:id="rId4" action="ppaction://hlinksldjump"/>
            <a:extLst>
              <a:ext uri="{FF2B5EF4-FFF2-40B4-BE49-F238E27FC236}">
                <a16:creationId xmlns:a16="http://schemas.microsoft.com/office/drawing/2014/main" id="{738D1396-A8B8-4A41-B369-3F786DCB2F4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59440" y="4272125"/>
            <a:ext cx="1818202" cy="1818202"/>
          </a:xfrm>
          <a:prstGeom prst="rect">
            <a:avLst/>
          </a:prstGeom>
        </p:spPr>
      </p:pic>
      <p:pic>
        <p:nvPicPr>
          <p:cNvPr id="22" name="Picture 21" descr="A close - up of a coin&#10;&#10;Description automatically generated with medium confidence">
            <a:hlinkClick r:id="rId4" action="ppaction://hlinksldjump"/>
            <a:extLst>
              <a:ext uri="{FF2B5EF4-FFF2-40B4-BE49-F238E27FC236}">
                <a16:creationId xmlns:a16="http://schemas.microsoft.com/office/drawing/2014/main" id="{2E1E84B7-4BEC-B040-AA58-D7FFC838FAA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63214" y="3923847"/>
            <a:ext cx="2495273" cy="2495273"/>
          </a:xfrm>
          <a:prstGeom prst="rect">
            <a:avLst/>
          </a:prstGeom>
        </p:spPr>
      </p:pic>
      <p:pic>
        <p:nvPicPr>
          <p:cNvPr id="3" name="Picture 2">
            <a:hlinkClick r:id="rId4" action="ppaction://hlinksldjump"/>
            <a:extLst>
              <a:ext uri="{FF2B5EF4-FFF2-40B4-BE49-F238E27FC236}">
                <a16:creationId xmlns:a16="http://schemas.microsoft.com/office/drawing/2014/main" id="{DE3D68BE-C991-DE47-9B69-622E0433788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44059" y="4090188"/>
            <a:ext cx="2014633" cy="2000139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A64BD2D-E373-6648-A80F-E6D66B091C44}"/>
              </a:ext>
            </a:extLst>
          </p:cNvPr>
          <p:cNvSpPr/>
          <p:nvPr/>
        </p:nvSpPr>
        <p:spPr>
          <a:xfrm>
            <a:off x="2301502" y="154056"/>
            <a:ext cx="939470" cy="967201"/>
          </a:xfrm>
          <a:prstGeom prst="roundRect">
            <a:avLst/>
          </a:prstGeom>
          <a:solidFill>
            <a:srgbClr val="FFD6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8.m4a" descr="8.m4a">
            <a:hlinkClick r:id="" action="ppaction://media"/>
            <a:extLst>
              <a:ext uri="{FF2B5EF4-FFF2-40B4-BE49-F238E27FC236}">
                <a16:creationId xmlns:a16="http://schemas.microsoft.com/office/drawing/2014/main" id="{8E0E24D9-785F-1C4D-9F88-3FA8C02F12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403420" y="23125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17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E64C7433-3E22-394A-AC09-F796A35596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0644" y="0"/>
            <a:ext cx="5305890" cy="5305890"/>
          </a:xfrm>
          <a:prstGeom prst="rect">
            <a:avLst/>
          </a:prstGeom>
        </p:spPr>
      </p:pic>
      <p:sp>
        <p:nvSpPr>
          <p:cNvPr id="7" name="Right Arrow 6">
            <a:hlinkClick r:id="rId5" action="ppaction://hlinksldjump"/>
            <a:extLst>
              <a:ext uri="{FF2B5EF4-FFF2-40B4-BE49-F238E27FC236}">
                <a16:creationId xmlns:a16="http://schemas.microsoft.com/office/drawing/2014/main" id="{E733091B-4B88-AD4A-B85A-88C51A7CD4BA}"/>
              </a:ext>
            </a:extLst>
          </p:cNvPr>
          <p:cNvSpPr/>
          <p:nvPr/>
        </p:nvSpPr>
        <p:spPr>
          <a:xfrm>
            <a:off x="9289148" y="4881658"/>
            <a:ext cx="2411895" cy="1653024"/>
          </a:xfrm>
          <a:prstGeom prst="rightArrow">
            <a:avLst>
              <a:gd name="adj1" fmla="val 56945"/>
              <a:gd name="adj2" fmla="val 66285"/>
            </a:avLst>
          </a:prstGeom>
          <a:solidFill>
            <a:srgbClr val="FFD600"/>
          </a:solidFill>
          <a:ln w="190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ABeeZee" panose="02000000000000000000" pitchFamily="2" charset="0"/>
              </a:rPr>
              <a:t>Next question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5E7FA9B-114F-0B44-A359-3F6704A59CAB}"/>
              </a:ext>
            </a:extLst>
          </p:cNvPr>
          <p:cNvGrpSpPr>
            <a:grpSpLocks noChangeAspect="1"/>
          </p:cNvGrpSpPr>
          <p:nvPr/>
        </p:nvGrpSpPr>
        <p:grpSpPr>
          <a:xfrm>
            <a:off x="2462982" y="1907746"/>
            <a:ext cx="2514936" cy="1059938"/>
            <a:chOff x="3258898" y="1300901"/>
            <a:chExt cx="4164150" cy="175501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85C8862-2487-8E47-92BC-A180CC764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58898" y="1300901"/>
              <a:ext cx="1755011" cy="1755011"/>
            </a:xfrm>
            <a:prstGeom prst="rect">
              <a:avLst/>
            </a:prstGeom>
          </p:spPr>
        </p:pic>
        <p:pic>
          <p:nvPicPr>
            <p:cNvPr id="10" name="Picture 9" descr="Background pattern&#10;&#10;Description automatically generated with medium confidence">
              <a:extLst>
                <a:ext uri="{FF2B5EF4-FFF2-40B4-BE49-F238E27FC236}">
                  <a16:creationId xmlns:a16="http://schemas.microsoft.com/office/drawing/2014/main" id="{B924815D-F7AC-CF47-A25A-3CEB490260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69825" y="1900820"/>
              <a:ext cx="555172" cy="55517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C9977AD-D6CB-3449-922B-5C57444323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68037" y="1300901"/>
              <a:ext cx="1755011" cy="1755011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FA23060-91B3-8E43-B769-26D7492B8595}"/>
              </a:ext>
            </a:extLst>
          </p:cNvPr>
          <p:cNvGrpSpPr/>
          <p:nvPr/>
        </p:nvGrpSpPr>
        <p:grpSpPr>
          <a:xfrm>
            <a:off x="301208" y="281138"/>
            <a:ext cx="1882454" cy="1384944"/>
            <a:chOff x="578904" y="790045"/>
            <a:chExt cx="1882454" cy="138494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958F275-E0B3-CE41-8F9D-C623D012D1A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78904" y="790045"/>
              <a:ext cx="1384944" cy="1384944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87400BB1-6E9E-8040-85C5-05A42DFE3F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t="38687" b="14819"/>
            <a:stretch/>
          </p:blipFill>
          <p:spPr>
            <a:xfrm>
              <a:off x="1951335" y="1314870"/>
              <a:ext cx="510023" cy="335295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EEB4824-D443-0E42-8AFE-73D698950E15}"/>
              </a:ext>
            </a:extLst>
          </p:cNvPr>
          <p:cNvGrpSpPr/>
          <p:nvPr/>
        </p:nvGrpSpPr>
        <p:grpSpPr>
          <a:xfrm>
            <a:off x="176477" y="4683011"/>
            <a:ext cx="8565345" cy="1466070"/>
            <a:chOff x="176477" y="4683011"/>
            <a:chExt cx="8565345" cy="146607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3A4F0C1-DAC7-AF4E-B731-BAD0526F61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720451" y="4713207"/>
              <a:ext cx="1435874" cy="1435874"/>
            </a:xfrm>
            <a:prstGeom prst="rect">
              <a:avLst/>
            </a:prstGeom>
          </p:spPr>
        </p:pic>
        <p:pic>
          <p:nvPicPr>
            <p:cNvPr id="14" name="Picture 13" descr="Background pattern&#10;&#10;Description automatically generated with medium confidence">
              <a:extLst>
                <a:ext uri="{FF2B5EF4-FFF2-40B4-BE49-F238E27FC236}">
                  <a16:creationId xmlns:a16="http://schemas.microsoft.com/office/drawing/2014/main" id="{E2307A50-E830-2B48-A412-B677D363C3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28552" y="5241388"/>
              <a:ext cx="335296" cy="33529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35D0E03-8A7D-AC41-9474-0698B98FC0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76477" y="4683011"/>
              <a:ext cx="1435874" cy="143587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F5E8192-44A1-ED49-B6B7-D6575F9A3A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545375" y="4713207"/>
              <a:ext cx="1435874" cy="1435874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6A5F168-B010-134F-B15F-2ABD2AD02D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305948" y="4713207"/>
              <a:ext cx="1435874" cy="1435874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214CB12-DB80-F843-9535-10B6FCA9AF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968707" y="4713207"/>
              <a:ext cx="1435874" cy="1435874"/>
            </a:xfrm>
            <a:prstGeom prst="rect">
              <a:avLst/>
            </a:prstGeom>
          </p:spPr>
        </p:pic>
        <p:pic>
          <p:nvPicPr>
            <p:cNvPr id="19" name="Picture 18" descr="Background pattern&#10;&#10;Description automatically generated with medium confidence">
              <a:extLst>
                <a:ext uri="{FF2B5EF4-FFF2-40B4-BE49-F238E27FC236}">
                  <a16:creationId xmlns:a16="http://schemas.microsoft.com/office/drawing/2014/main" id="{20172CB4-6293-EA41-96BA-9596743D97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385155" y="5244545"/>
              <a:ext cx="335296" cy="335296"/>
            </a:xfrm>
            <a:prstGeom prst="rect">
              <a:avLst/>
            </a:prstGeom>
          </p:spPr>
        </p:pic>
        <p:pic>
          <p:nvPicPr>
            <p:cNvPr id="20" name="Picture 19" descr="Background pattern&#10;&#10;Description automatically generated with medium confidence">
              <a:extLst>
                <a:ext uri="{FF2B5EF4-FFF2-40B4-BE49-F238E27FC236}">
                  <a16:creationId xmlns:a16="http://schemas.microsoft.com/office/drawing/2014/main" id="{E43EEF10-DF9C-7C48-9D99-7E08B04565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56325" y="5233300"/>
              <a:ext cx="335296" cy="335296"/>
            </a:xfrm>
            <a:prstGeom prst="rect">
              <a:avLst/>
            </a:prstGeom>
          </p:spPr>
        </p:pic>
        <p:pic>
          <p:nvPicPr>
            <p:cNvPr id="21" name="Picture 20" descr="Background pattern&#10;&#10;Description automatically generated with medium confidence">
              <a:extLst>
                <a:ext uri="{FF2B5EF4-FFF2-40B4-BE49-F238E27FC236}">
                  <a16:creationId xmlns:a16="http://schemas.microsoft.com/office/drawing/2014/main" id="{5318FF46-C761-A14A-B250-6D6B91615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975950" y="5241388"/>
              <a:ext cx="335296" cy="335296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9B0981A9-2D64-1F43-9E70-C19659ADB906}"/>
              </a:ext>
            </a:extLst>
          </p:cNvPr>
          <p:cNvSpPr txBox="1"/>
          <p:nvPr/>
        </p:nvSpPr>
        <p:spPr>
          <a:xfrm>
            <a:off x="2753567" y="3631133"/>
            <a:ext cx="19337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BeeZee" panose="02000000000000000000" pitchFamily="2" charset="0"/>
              </a:rPr>
              <a:t>OR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A0914C57-856F-1C49-B45A-8730959D7DD8}"/>
              </a:ext>
            </a:extLst>
          </p:cNvPr>
          <p:cNvSpPr txBox="1">
            <a:spLocks/>
          </p:cNvSpPr>
          <p:nvPr/>
        </p:nvSpPr>
        <p:spPr>
          <a:xfrm>
            <a:off x="6872564" y="691658"/>
            <a:ext cx="1513728" cy="1275904"/>
          </a:xfrm>
          <a:prstGeom prst="wedgeEllipseCallout">
            <a:avLst>
              <a:gd name="adj1" fmla="val 62312"/>
              <a:gd name="adj2" fmla="val 47304"/>
            </a:avLst>
          </a:prstGeom>
          <a:solidFill>
            <a:srgbClr val="FFD600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>
                <a:latin typeface="ABeeZee" panose="02000000000000000000" pitchFamily="2" charset="0"/>
              </a:rPr>
              <a:t> </a:t>
            </a:r>
            <a:endParaRPr lang="en-US" sz="2000" dirty="0">
              <a:latin typeface="ABeeZee" panose="02000000000000000000" pitchFamily="2" charset="0"/>
            </a:endParaRPr>
          </a:p>
        </p:txBody>
      </p:sp>
      <p:pic>
        <p:nvPicPr>
          <p:cNvPr id="3" name="9.m4a" descr="9.m4a">
            <a:hlinkClick r:id="" action="ppaction://media"/>
            <a:extLst>
              <a:ext uri="{FF2B5EF4-FFF2-40B4-BE49-F238E27FC236}">
                <a16:creationId xmlns:a16="http://schemas.microsoft.com/office/drawing/2014/main" id="{C62AB07E-4D57-5D4A-B0D8-DF6BA43724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4559.1071"/>
                    <p14:bmk name="Bookmark 2" time="9403.6307"/>
                    <p14:bmk name="Bookmark 3" time="13352.3137"/>
                  </p14:bmkLst>
                </p14:media>
              </p:ext>
            </p:extLst>
          </p:nvPr>
        </p:nvPicPr>
        <p:blipFill>
          <a:blip r:embed="rId1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249185" y="94607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65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9288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1"/>
                      </p:tgtEl>
                    </p:cond>
                  </p:nextCondLst>
                </p:seq>
                <p:seq concurrent="1" nextAc="seek">
                  <p:cTn id="13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" fill="hold">
                          <p:stCondLst>
                            <p:cond delay="0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2"/>
                      </p:tgtEl>
                    </p:cond>
                  </p:nextCondLst>
                </p:seq>
                <p:seq concurrent="1" nextAc="seek">
                  <p:cTn id="18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" fill="hold">
                          <p:stCondLst>
                            <p:cond delay="0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3"/>
                      </p:tgtEl>
                    </p:cond>
                  </p:nextCondLst>
                </p:seq>
              </p:childTnLst>
            </p:cTn>
          </p:par>
        </p:tnLst>
        <p:bldLst>
          <p:bldP spid="2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9288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689</TotalTime>
  <Words>404</Words>
  <Application>Microsoft Macintosh PowerPoint</Application>
  <PresentationFormat>Widescreen</PresentationFormat>
  <Paragraphs>98</Paragraphs>
  <Slides>30</Slides>
  <Notes>2</Notes>
  <HiddenSlides>0</HiddenSlides>
  <MMClips>25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ABeeZee</vt:lpstr>
      <vt:lpstr>Arial</vt:lpstr>
      <vt:lpstr>Calibri</vt:lpstr>
      <vt:lpstr>Calibri Light</vt:lpstr>
      <vt:lpstr>Office Theme</vt:lpstr>
      <vt:lpstr>Hello! How are you?   Click on the emoji that you are feeling most like.</vt:lpstr>
      <vt:lpstr>PowerPoint Presentation</vt:lpstr>
      <vt:lpstr>PowerPoint Presentation</vt:lpstr>
      <vt:lpstr> 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 </vt:lpstr>
      <vt:lpstr>PowerPoint Presentation</vt:lpstr>
      <vt:lpstr>PowerPoint Presentation</vt:lpstr>
      <vt:lpstr> </vt:lpstr>
      <vt:lpstr>PowerPoint Presentation</vt:lpstr>
      <vt:lpstr>Welcome to my snack shop! </vt:lpstr>
      <vt:lpstr>I need help adding these coins together.  </vt:lpstr>
      <vt:lpstr>I need help adding these coins together.  </vt:lpstr>
      <vt:lpstr>Can you work out what coin is missing?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Now it’s your turn to have a go.   In the resource pack there are activities that you can try. </vt:lpstr>
      <vt:lpstr>Do you want to learn more?   Tell me what you have learned on our padlet page.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Booth, Amy Victoria</dc:creator>
  <cp:lastModifiedBy>Booth, Amy Victoria</cp:lastModifiedBy>
  <cp:revision>68</cp:revision>
  <dcterms:created xsi:type="dcterms:W3CDTF">2021-03-10T14:39:11Z</dcterms:created>
  <dcterms:modified xsi:type="dcterms:W3CDTF">2021-03-11T18:59:05Z</dcterms:modified>
</cp:coreProperties>
</file>