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70" r:id="rId3"/>
    <p:sldId id="261" r:id="rId4"/>
    <p:sldId id="265" r:id="rId5"/>
    <p:sldId id="266" r:id="rId6"/>
    <p:sldId id="267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897"/>
  </p:normalViewPr>
  <p:slideViewPr>
    <p:cSldViewPr snapToGrid="0" snapToObjects="1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2A9D0-BE28-694B-B914-B74AAE9BA894}" type="datetimeFigureOut">
              <a:rPr lang="en-US" smtClean="0"/>
              <a:t>2/1/21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29E1C-4D94-994A-A041-4EC53FA54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3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gametime.com/games/super-grocery-shopper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https://www.mathgametime.com/games/super-grocery-shopper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8D86-648C-E747-8392-FEC0E673B59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60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www.xe.com</a:t>
            </a:r>
            <a:r>
              <a:rPr lang="en-US" dirty="0"/>
              <a:t>/</a:t>
            </a:r>
            <a:r>
              <a:rPr lang="en-US" dirty="0" err="1"/>
              <a:t>currencyconverter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29E1C-4D94-994A-A041-4EC53FA543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8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https://www.o2.co.uk/shop/samsung/galaxy-s20-fe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8D86-648C-E747-8392-FEC0E673B59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1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0EDE0-DE0C-3345-BD77-A5392FB76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6C2CA9-4B21-2848-8B00-C2C345599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DA5BE-85A6-7A45-94D0-EA0EC44BC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BCEB-2553-3D4E-A782-BBD93B665784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C3247-9798-634F-938E-AEE559CA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AD26E-EDC1-0A4D-B2C2-1D476F1E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AC82-C698-A14C-844E-6F400729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8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F685B-AE62-FF4B-AF2B-517B5A577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8D36A-A749-4740-A3A0-F66361A41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47E63-D5C1-5140-8041-A5CD115AF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BCEB-2553-3D4E-A782-BBD93B665784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91941-68F0-F34F-BF56-7F2D067E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3A5CD-FE8F-0946-8B0C-26E1F067B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AC82-C698-A14C-844E-6F400729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6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FD8CF-D753-A246-997B-A154ABF30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D17A1-8B6B-BB43-AEF8-D43CCFC68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3B09A-B623-1641-AE07-05374B67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BCEB-2553-3D4E-A782-BBD93B665784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F6BE4-40B9-C34B-AF33-7558AD4B1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B626B-FAA9-4A43-B1C5-EC3C9EFE3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AC82-C698-A14C-844E-6F400729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8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BC8E-0BE8-CA4D-A979-C457BD77A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5B080-5438-F44D-AFFB-0D698A6A8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26D66-7B52-8E4C-AFC2-9E08F6E5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BCEB-2553-3D4E-A782-BBD93B665784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AD43F-CA02-1E4C-9D86-A02B88F0F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151B6-DE40-9145-81B6-3AA23426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AC82-C698-A14C-844E-6F400729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6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C2B5-BED2-1B4E-BFCE-8506E458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B546A-4E54-8C45-8E8C-00A128CFF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58FD2-212A-1149-AAF9-10B20055C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BCEB-2553-3D4E-A782-BBD93B665784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9CD52-AA32-BB46-B561-A7A3611E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9609A-CE06-804D-B9DE-A77516225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AC82-C698-A14C-844E-6F400729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3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F40B-7EDA-184B-86C1-2CE7DD3B4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A2990-1A48-A141-AAE7-EA41FB420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E5E1B-25F0-E64F-84BD-AF5BA5DA1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E2B6D-F05C-2346-B55F-03FCA2E9A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BCEB-2553-3D4E-A782-BBD93B665784}" type="datetimeFigureOut">
              <a:rPr lang="en-US" smtClean="0"/>
              <a:t>2/1/21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98409-C1E6-934C-91BF-7C8F96D8B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8F999-5361-E648-B73E-DBF76C35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AC82-C698-A14C-844E-6F400729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6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8ACF7-2B24-DF44-9992-EF11C4B8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E1FC0-7499-2349-BD12-92E4A45B5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FDEA6-8CB1-4249-B8D0-2F1525F4F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D1801-2888-BD41-9933-D3861FED6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CB6032-4CC2-4049-A5E8-9B9F5BDA5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D15796-6D25-FF45-8695-3EEF7E951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BCEB-2553-3D4E-A782-BBD93B665784}" type="datetimeFigureOut">
              <a:rPr lang="en-US" smtClean="0"/>
              <a:t>2/1/21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B9134A-A2AA-A944-8796-3F8E7FC4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F3CA70-68F9-3242-8FE9-4ECF410B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AC82-C698-A14C-844E-6F400729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6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93B2-71BB-3944-ABD3-E006D6407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5823F9-F426-D64C-BCEA-84604A8E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BCEB-2553-3D4E-A782-BBD93B665784}" type="datetimeFigureOut">
              <a:rPr lang="en-US" smtClean="0"/>
              <a:t>2/1/21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E9A8D3-91A1-EB49-A21D-0AED7FE2E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1E062-2F98-4E42-B52E-B561F6C3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AC82-C698-A14C-844E-6F400729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04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E2420-6013-7B41-B2C9-EB0170C11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BCEB-2553-3D4E-A782-BBD93B665784}" type="datetimeFigureOut">
              <a:rPr lang="en-US" smtClean="0"/>
              <a:t>2/1/21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58E57-2C55-D34A-9C2B-050CED481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5BEFB-2018-8640-8E2A-1C7BCB8C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AC82-C698-A14C-844E-6F400729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3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8399-53F6-1340-9244-936AC00DB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F5B7A-34E8-F341-9675-FDB3F23B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DEFBA-B68F-E74D-8D3B-5A08CB560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809C5-F031-274D-B0A6-2CC115AF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BCEB-2553-3D4E-A782-BBD93B665784}" type="datetimeFigureOut">
              <a:rPr lang="en-US" smtClean="0"/>
              <a:t>2/1/21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2A649-2FD1-3D4F-BF0C-83E54BB07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1BC0B-9111-BB48-B639-D4B4AD13B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AC82-C698-A14C-844E-6F400729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8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290DD-2C98-1846-B7C8-B26451CFD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4C7B9A-A853-AA43-8263-94B27CE49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0327D-98D7-1144-86C7-5157F2604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DE76A-A529-0C49-9257-038744CAB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BCEB-2553-3D4E-A782-BBD93B665784}" type="datetimeFigureOut">
              <a:rPr lang="en-US" smtClean="0"/>
              <a:t>2/1/21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D6CAB-D242-9341-97AA-4A329837F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6269A-B60B-C54C-BCB3-9A802FC7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AC82-C698-A14C-844E-6F400729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8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0824CA-2993-9F4C-9004-22F0261A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4FA8C-ED97-734B-B687-441D4B390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9CF1B-EB79-674B-8131-CF61A4C03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0BCEB-2553-3D4E-A782-BBD93B665784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18AF8-392D-8842-9528-26127CFEF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AFC9D-4625-5546-A3D5-2F1656024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FAC82-C698-A14C-844E-6F400729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6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gametime.com/games/super-grocery-shopper" TargetMode="External"/><Relationship Id="rId2" Type="http://schemas.openxmlformats.org/officeDocument/2006/relationships/hyperlink" Target="https://www.bbc.co.uk/teach/supermovers/ks2-maths-handling-money-and-giving-change-with-the-next-step/zjr6km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DCE5A8E-C142-DA4B-BC04-26F61B769695}"/>
              </a:ext>
            </a:extLst>
          </p:cNvPr>
          <p:cNvSpPr/>
          <p:nvPr/>
        </p:nvSpPr>
        <p:spPr>
          <a:xfrm>
            <a:off x="3298929" y="366503"/>
            <a:ext cx="5773387" cy="1140031"/>
          </a:xfrm>
          <a:custGeom>
            <a:avLst/>
            <a:gdLst>
              <a:gd name="connsiteX0" fmla="*/ 0 w 5773387"/>
              <a:gd name="connsiteY0" fmla="*/ 190009 h 1140031"/>
              <a:gd name="connsiteX1" fmla="*/ 190009 w 5773387"/>
              <a:gd name="connsiteY1" fmla="*/ 0 h 1140031"/>
              <a:gd name="connsiteX2" fmla="*/ 735339 w 5773387"/>
              <a:gd name="connsiteY2" fmla="*/ 0 h 1140031"/>
              <a:gd name="connsiteX3" fmla="*/ 1172801 w 5773387"/>
              <a:gd name="connsiteY3" fmla="*/ 0 h 1140031"/>
              <a:gd name="connsiteX4" fmla="*/ 1825998 w 5773387"/>
              <a:gd name="connsiteY4" fmla="*/ 0 h 1140031"/>
              <a:gd name="connsiteX5" fmla="*/ 2317393 w 5773387"/>
              <a:gd name="connsiteY5" fmla="*/ 0 h 1140031"/>
              <a:gd name="connsiteX6" fmla="*/ 2754856 w 5773387"/>
              <a:gd name="connsiteY6" fmla="*/ 0 h 1140031"/>
              <a:gd name="connsiteX7" fmla="*/ 3246251 w 5773387"/>
              <a:gd name="connsiteY7" fmla="*/ 0 h 1140031"/>
              <a:gd name="connsiteX8" fmla="*/ 3899448 w 5773387"/>
              <a:gd name="connsiteY8" fmla="*/ 0 h 1140031"/>
              <a:gd name="connsiteX9" fmla="*/ 4390844 w 5773387"/>
              <a:gd name="connsiteY9" fmla="*/ 0 h 1140031"/>
              <a:gd name="connsiteX10" fmla="*/ 4828306 w 5773387"/>
              <a:gd name="connsiteY10" fmla="*/ 0 h 1140031"/>
              <a:gd name="connsiteX11" fmla="*/ 5583378 w 5773387"/>
              <a:gd name="connsiteY11" fmla="*/ 0 h 1140031"/>
              <a:gd name="connsiteX12" fmla="*/ 5773387 w 5773387"/>
              <a:gd name="connsiteY12" fmla="*/ 190009 h 1140031"/>
              <a:gd name="connsiteX13" fmla="*/ 5773387 w 5773387"/>
              <a:gd name="connsiteY13" fmla="*/ 547215 h 1140031"/>
              <a:gd name="connsiteX14" fmla="*/ 5773387 w 5773387"/>
              <a:gd name="connsiteY14" fmla="*/ 950022 h 1140031"/>
              <a:gd name="connsiteX15" fmla="*/ 5583378 w 5773387"/>
              <a:gd name="connsiteY15" fmla="*/ 1140031 h 1140031"/>
              <a:gd name="connsiteX16" fmla="*/ 5145916 w 5773387"/>
              <a:gd name="connsiteY16" fmla="*/ 1140031 h 1140031"/>
              <a:gd name="connsiteX17" fmla="*/ 4600586 w 5773387"/>
              <a:gd name="connsiteY17" fmla="*/ 1140031 h 1140031"/>
              <a:gd name="connsiteX18" fmla="*/ 3947389 w 5773387"/>
              <a:gd name="connsiteY18" fmla="*/ 1140031 h 1140031"/>
              <a:gd name="connsiteX19" fmla="*/ 3455994 w 5773387"/>
              <a:gd name="connsiteY19" fmla="*/ 1140031 h 1140031"/>
              <a:gd name="connsiteX20" fmla="*/ 2856730 w 5773387"/>
              <a:gd name="connsiteY20" fmla="*/ 1140031 h 1140031"/>
              <a:gd name="connsiteX21" fmla="*/ 2419268 w 5773387"/>
              <a:gd name="connsiteY21" fmla="*/ 1140031 h 1140031"/>
              <a:gd name="connsiteX22" fmla="*/ 1712138 w 5773387"/>
              <a:gd name="connsiteY22" fmla="*/ 1140031 h 1140031"/>
              <a:gd name="connsiteX23" fmla="*/ 1112874 w 5773387"/>
              <a:gd name="connsiteY23" fmla="*/ 1140031 h 1140031"/>
              <a:gd name="connsiteX24" fmla="*/ 190009 w 5773387"/>
              <a:gd name="connsiteY24" fmla="*/ 1140031 h 1140031"/>
              <a:gd name="connsiteX25" fmla="*/ 0 w 5773387"/>
              <a:gd name="connsiteY25" fmla="*/ 950022 h 1140031"/>
              <a:gd name="connsiteX26" fmla="*/ 0 w 5773387"/>
              <a:gd name="connsiteY26" fmla="*/ 562415 h 1140031"/>
              <a:gd name="connsiteX27" fmla="*/ 0 w 5773387"/>
              <a:gd name="connsiteY27" fmla="*/ 190009 h 114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73387" h="1140031" fill="none" extrusionOk="0">
                <a:moveTo>
                  <a:pt x="0" y="190009"/>
                </a:moveTo>
                <a:cubicBezTo>
                  <a:pt x="-498" y="74733"/>
                  <a:pt x="93356" y="5220"/>
                  <a:pt x="190009" y="0"/>
                </a:cubicBezTo>
                <a:cubicBezTo>
                  <a:pt x="337843" y="-53462"/>
                  <a:pt x="589657" y="187"/>
                  <a:pt x="735339" y="0"/>
                </a:cubicBezTo>
                <a:cubicBezTo>
                  <a:pt x="881021" y="-187"/>
                  <a:pt x="1057339" y="11179"/>
                  <a:pt x="1172801" y="0"/>
                </a:cubicBezTo>
                <a:cubicBezTo>
                  <a:pt x="1288263" y="-11179"/>
                  <a:pt x="1641963" y="19819"/>
                  <a:pt x="1825998" y="0"/>
                </a:cubicBezTo>
                <a:cubicBezTo>
                  <a:pt x="2010033" y="-19819"/>
                  <a:pt x="2145173" y="51378"/>
                  <a:pt x="2317393" y="0"/>
                </a:cubicBezTo>
                <a:cubicBezTo>
                  <a:pt x="2489613" y="-51378"/>
                  <a:pt x="2538983" y="32369"/>
                  <a:pt x="2754856" y="0"/>
                </a:cubicBezTo>
                <a:cubicBezTo>
                  <a:pt x="2970729" y="-32369"/>
                  <a:pt x="3108974" y="29614"/>
                  <a:pt x="3246251" y="0"/>
                </a:cubicBezTo>
                <a:cubicBezTo>
                  <a:pt x="3383529" y="-29614"/>
                  <a:pt x="3677393" y="35067"/>
                  <a:pt x="3899448" y="0"/>
                </a:cubicBezTo>
                <a:cubicBezTo>
                  <a:pt x="4121503" y="-35067"/>
                  <a:pt x="4178397" y="2982"/>
                  <a:pt x="4390844" y="0"/>
                </a:cubicBezTo>
                <a:cubicBezTo>
                  <a:pt x="4603291" y="-2982"/>
                  <a:pt x="4707990" y="52432"/>
                  <a:pt x="4828306" y="0"/>
                </a:cubicBezTo>
                <a:cubicBezTo>
                  <a:pt x="4948622" y="-52432"/>
                  <a:pt x="5429505" y="42832"/>
                  <a:pt x="5583378" y="0"/>
                </a:cubicBezTo>
                <a:cubicBezTo>
                  <a:pt x="5699207" y="26618"/>
                  <a:pt x="5782881" y="94462"/>
                  <a:pt x="5773387" y="190009"/>
                </a:cubicBezTo>
                <a:cubicBezTo>
                  <a:pt x="5806076" y="265604"/>
                  <a:pt x="5749684" y="381420"/>
                  <a:pt x="5773387" y="547215"/>
                </a:cubicBezTo>
                <a:cubicBezTo>
                  <a:pt x="5797090" y="713010"/>
                  <a:pt x="5767260" y="754078"/>
                  <a:pt x="5773387" y="950022"/>
                </a:cubicBezTo>
                <a:cubicBezTo>
                  <a:pt x="5769450" y="1047929"/>
                  <a:pt x="5664714" y="1151000"/>
                  <a:pt x="5583378" y="1140031"/>
                </a:cubicBezTo>
                <a:cubicBezTo>
                  <a:pt x="5423683" y="1166915"/>
                  <a:pt x="5294534" y="1128191"/>
                  <a:pt x="5145916" y="1140031"/>
                </a:cubicBezTo>
                <a:cubicBezTo>
                  <a:pt x="4997298" y="1151871"/>
                  <a:pt x="4773848" y="1113441"/>
                  <a:pt x="4600586" y="1140031"/>
                </a:cubicBezTo>
                <a:cubicBezTo>
                  <a:pt x="4427324" y="1166621"/>
                  <a:pt x="4125613" y="1086201"/>
                  <a:pt x="3947389" y="1140031"/>
                </a:cubicBezTo>
                <a:cubicBezTo>
                  <a:pt x="3769165" y="1193861"/>
                  <a:pt x="3588192" y="1083643"/>
                  <a:pt x="3455994" y="1140031"/>
                </a:cubicBezTo>
                <a:cubicBezTo>
                  <a:pt x="3323797" y="1196419"/>
                  <a:pt x="2977965" y="1100619"/>
                  <a:pt x="2856730" y="1140031"/>
                </a:cubicBezTo>
                <a:cubicBezTo>
                  <a:pt x="2735495" y="1179443"/>
                  <a:pt x="2556707" y="1089329"/>
                  <a:pt x="2419268" y="1140031"/>
                </a:cubicBezTo>
                <a:cubicBezTo>
                  <a:pt x="2281829" y="1190733"/>
                  <a:pt x="2035695" y="1078388"/>
                  <a:pt x="1712138" y="1140031"/>
                </a:cubicBezTo>
                <a:cubicBezTo>
                  <a:pt x="1388581" y="1201674"/>
                  <a:pt x="1263919" y="1087185"/>
                  <a:pt x="1112874" y="1140031"/>
                </a:cubicBezTo>
                <a:cubicBezTo>
                  <a:pt x="961829" y="1192877"/>
                  <a:pt x="393645" y="1041688"/>
                  <a:pt x="190009" y="1140031"/>
                </a:cubicBezTo>
                <a:cubicBezTo>
                  <a:pt x="93743" y="1158538"/>
                  <a:pt x="-7070" y="1083879"/>
                  <a:pt x="0" y="950022"/>
                </a:cubicBezTo>
                <a:cubicBezTo>
                  <a:pt x="-28606" y="828786"/>
                  <a:pt x="7926" y="701604"/>
                  <a:pt x="0" y="562415"/>
                </a:cubicBezTo>
                <a:cubicBezTo>
                  <a:pt x="-7926" y="423226"/>
                  <a:pt x="33189" y="326881"/>
                  <a:pt x="0" y="190009"/>
                </a:cubicBezTo>
                <a:close/>
              </a:path>
              <a:path w="5773387" h="1140031" stroke="0" extrusionOk="0">
                <a:moveTo>
                  <a:pt x="0" y="190009"/>
                </a:moveTo>
                <a:cubicBezTo>
                  <a:pt x="-24610" y="69890"/>
                  <a:pt x="63654" y="8038"/>
                  <a:pt x="190009" y="0"/>
                </a:cubicBezTo>
                <a:cubicBezTo>
                  <a:pt x="422586" y="-63927"/>
                  <a:pt x="710794" y="76525"/>
                  <a:pt x="897140" y="0"/>
                </a:cubicBezTo>
                <a:cubicBezTo>
                  <a:pt x="1083486" y="-76525"/>
                  <a:pt x="1272851" y="6271"/>
                  <a:pt x="1442469" y="0"/>
                </a:cubicBezTo>
                <a:cubicBezTo>
                  <a:pt x="1612087" y="-6271"/>
                  <a:pt x="1763754" y="53776"/>
                  <a:pt x="1933865" y="0"/>
                </a:cubicBezTo>
                <a:cubicBezTo>
                  <a:pt x="2103976" y="-53776"/>
                  <a:pt x="2313064" y="33343"/>
                  <a:pt x="2587062" y="0"/>
                </a:cubicBezTo>
                <a:cubicBezTo>
                  <a:pt x="2861060" y="-33343"/>
                  <a:pt x="2961886" y="5837"/>
                  <a:pt x="3132391" y="0"/>
                </a:cubicBezTo>
                <a:cubicBezTo>
                  <a:pt x="3302896" y="-5837"/>
                  <a:pt x="3538121" y="79922"/>
                  <a:pt x="3839522" y="0"/>
                </a:cubicBezTo>
                <a:cubicBezTo>
                  <a:pt x="4140923" y="-79922"/>
                  <a:pt x="4213661" y="20592"/>
                  <a:pt x="4330918" y="0"/>
                </a:cubicBezTo>
                <a:cubicBezTo>
                  <a:pt x="4448175" y="-20592"/>
                  <a:pt x="4687356" y="26379"/>
                  <a:pt x="5038048" y="0"/>
                </a:cubicBezTo>
                <a:cubicBezTo>
                  <a:pt x="5388740" y="-26379"/>
                  <a:pt x="5442454" y="40828"/>
                  <a:pt x="5583378" y="0"/>
                </a:cubicBezTo>
                <a:cubicBezTo>
                  <a:pt x="5664422" y="-1367"/>
                  <a:pt x="5779424" y="68514"/>
                  <a:pt x="5773387" y="190009"/>
                </a:cubicBezTo>
                <a:cubicBezTo>
                  <a:pt x="5795211" y="269243"/>
                  <a:pt x="5731717" y="495902"/>
                  <a:pt x="5773387" y="577616"/>
                </a:cubicBezTo>
                <a:cubicBezTo>
                  <a:pt x="5815057" y="659330"/>
                  <a:pt x="5763574" y="819074"/>
                  <a:pt x="5773387" y="950022"/>
                </a:cubicBezTo>
                <a:cubicBezTo>
                  <a:pt x="5783388" y="1042546"/>
                  <a:pt x="5683346" y="1138109"/>
                  <a:pt x="5583378" y="1140031"/>
                </a:cubicBezTo>
                <a:cubicBezTo>
                  <a:pt x="5290672" y="1153682"/>
                  <a:pt x="5187766" y="1102964"/>
                  <a:pt x="4984115" y="1140031"/>
                </a:cubicBezTo>
                <a:cubicBezTo>
                  <a:pt x="4780464" y="1177098"/>
                  <a:pt x="4454375" y="1138099"/>
                  <a:pt x="4276984" y="1140031"/>
                </a:cubicBezTo>
                <a:cubicBezTo>
                  <a:pt x="4099593" y="1141963"/>
                  <a:pt x="3916196" y="1113853"/>
                  <a:pt x="3677721" y="1140031"/>
                </a:cubicBezTo>
                <a:cubicBezTo>
                  <a:pt x="3439246" y="1166209"/>
                  <a:pt x="3450010" y="1112953"/>
                  <a:pt x="3240259" y="1140031"/>
                </a:cubicBezTo>
                <a:cubicBezTo>
                  <a:pt x="3030508" y="1167109"/>
                  <a:pt x="2963415" y="1098207"/>
                  <a:pt x="2748863" y="1140031"/>
                </a:cubicBezTo>
                <a:cubicBezTo>
                  <a:pt x="2534311" y="1181855"/>
                  <a:pt x="2377713" y="1063384"/>
                  <a:pt x="2041732" y="1140031"/>
                </a:cubicBezTo>
                <a:cubicBezTo>
                  <a:pt x="1705751" y="1216678"/>
                  <a:pt x="1674897" y="1131907"/>
                  <a:pt x="1442469" y="1140031"/>
                </a:cubicBezTo>
                <a:cubicBezTo>
                  <a:pt x="1210041" y="1148155"/>
                  <a:pt x="1176404" y="1085203"/>
                  <a:pt x="951073" y="1140031"/>
                </a:cubicBezTo>
                <a:cubicBezTo>
                  <a:pt x="725742" y="1194859"/>
                  <a:pt x="500662" y="1139853"/>
                  <a:pt x="190009" y="1140031"/>
                </a:cubicBezTo>
                <a:cubicBezTo>
                  <a:pt x="60156" y="1138621"/>
                  <a:pt x="22880" y="1074659"/>
                  <a:pt x="0" y="950022"/>
                </a:cubicBezTo>
                <a:cubicBezTo>
                  <a:pt x="-8741" y="803201"/>
                  <a:pt x="34237" y="712878"/>
                  <a:pt x="0" y="570016"/>
                </a:cubicBezTo>
                <a:cubicBezTo>
                  <a:pt x="-34237" y="427154"/>
                  <a:pt x="39831" y="366979"/>
                  <a:pt x="0" y="190009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orbel" panose="020B0503020204020204" pitchFamily="34" charset="0"/>
              </a:rPr>
              <a:t>KS2 Money</a:t>
            </a:r>
            <a:endParaRPr lang="en-US" sz="4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537707-63B9-3543-8C72-E7C6CC5C2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82">
            <a:off x="6354781" y="2875875"/>
            <a:ext cx="2381883" cy="2762985"/>
          </a:xfrm>
          <a:custGeom>
            <a:avLst/>
            <a:gdLst>
              <a:gd name="connsiteX0" fmla="*/ 0 w 2381883"/>
              <a:gd name="connsiteY0" fmla="*/ 0 h 2762985"/>
              <a:gd name="connsiteX1" fmla="*/ 571652 w 2381883"/>
              <a:gd name="connsiteY1" fmla="*/ 0 h 2762985"/>
              <a:gd name="connsiteX2" fmla="*/ 1095666 w 2381883"/>
              <a:gd name="connsiteY2" fmla="*/ 0 h 2762985"/>
              <a:gd name="connsiteX3" fmla="*/ 1738775 w 2381883"/>
              <a:gd name="connsiteY3" fmla="*/ 0 h 2762985"/>
              <a:gd name="connsiteX4" fmla="*/ 2381883 w 2381883"/>
              <a:gd name="connsiteY4" fmla="*/ 0 h 2762985"/>
              <a:gd name="connsiteX5" fmla="*/ 2381883 w 2381883"/>
              <a:gd name="connsiteY5" fmla="*/ 524967 h 2762985"/>
              <a:gd name="connsiteX6" fmla="*/ 2381883 w 2381883"/>
              <a:gd name="connsiteY6" fmla="*/ 1022304 h 2762985"/>
              <a:gd name="connsiteX7" fmla="*/ 2381883 w 2381883"/>
              <a:gd name="connsiteY7" fmla="*/ 1574901 h 2762985"/>
              <a:gd name="connsiteX8" fmla="*/ 2381883 w 2381883"/>
              <a:gd name="connsiteY8" fmla="*/ 2127498 h 2762985"/>
              <a:gd name="connsiteX9" fmla="*/ 2381883 w 2381883"/>
              <a:gd name="connsiteY9" fmla="*/ 2762985 h 2762985"/>
              <a:gd name="connsiteX10" fmla="*/ 1834050 w 2381883"/>
              <a:gd name="connsiteY10" fmla="*/ 2762985 h 2762985"/>
              <a:gd name="connsiteX11" fmla="*/ 1238579 w 2381883"/>
              <a:gd name="connsiteY11" fmla="*/ 2762985 h 2762985"/>
              <a:gd name="connsiteX12" fmla="*/ 666927 w 2381883"/>
              <a:gd name="connsiteY12" fmla="*/ 2762985 h 2762985"/>
              <a:gd name="connsiteX13" fmla="*/ 0 w 2381883"/>
              <a:gd name="connsiteY13" fmla="*/ 2762985 h 2762985"/>
              <a:gd name="connsiteX14" fmla="*/ 0 w 2381883"/>
              <a:gd name="connsiteY14" fmla="*/ 2155128 h 2762985"/>
              <a:gd name="connsiteX15" fmla="*/ 0 w 2381883"/>
              <a:gd name="connsiteY15" fmla="*/ 1547272 h 2762985"/>
              <a:gd name="connsiteX16" fmla="*/ 0 w 2381883"/>
              <a:gd name="connsiteY16" fmla="*/ 994675 h 2762985"/>
              <a:gd name="connsiteX17" fmla="*/ 0 w 2381883"/>
              <a:gd name="connsiteY17" fmla="*/ 0 h 276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81883" h="2762985" extrusionOk="0">
                <a:moveTo>
                  <a:pt x="0" y="0"/>
                </a:moveTo>
                <a:cubicBezTo>
                  <a:pt x="225210" y="-40269"/>
                  <a:pt x="389920" y="48329"/>
                  <a:pt x="571652" y="0"/>
                </a:cubicBezTo>
                <a:cubicBezTo>
                  <a:pt x="753384" y="-48329"/>
                  <a:pt x="842125" y="51089"/>
                  <a:pt x="1095666" y="0"/>
                </a:cubicBezTo>
                <a:cubicBezTo>
                  <a:pt x="1349207" y="-51089"/>
                  <a:pt x="1589578" y="39459"/>
                  <a:pt x="1738775" y="0"/>
                </a:cubicBezTo>
                <a:cubicBezTo>
                  <a:pt x="1887972" y="-39459"/>
                  <a:pt x="2125901" y="39945"/>
                  <a:pt x="2381883" y="0"/>
                </a:cubicBezTo>
                <a:cubicBezTo>
                  <a:pt x="2408293" y="152730"/>
                  <a:pt x="2361673" y="272421"/>
                  <a:pt x="2381883" y="524967"/>
                </a:cubicBezTo>
                <a:cubicBezTo>
                  <a:pt x="2402093" y="777513"/>
                  <a:pt x="2369959" y="903628"/>
                  <a:pt x="2381883" y="1022304"/>
                </a:cubicBezTo>
                <a:cubicBezTo>
                  <a:pt x="2393807" y="1140980"/>
                  <a:pt x="2364743" y="1417240"/>
                  <a:pt x="2381883" y="1574901"/>
                </a:cubicBezTo>
                <a:cubicBezTo>
                  <a:pt x="2399023" y="1732562"/>
                  <a:pt x="2326652" y="1858304"/>
                  <a:pt x="2381883" y="2127498"/>
                </a:cubicBezTo>
                <a:cubicBezTo>
                  <a:pt x="2437114" y="2396692"/>
                  <a:pt x="2328506" y="2517356"/>
                  <a:pt x="2381883" y="2762985"/>
                </a:cubicBezTo>
                <a:cubicBezTo>
                  <a:pt x="2174535" y="2789679"/>
                  <a:pt x="1979869" y="2732227"/>
                  <a:pt x="1834050" y="2762985"/>
                </a:cubicBezTo>
                <a:cubicBezTo>
                  <a:pt x="1688231" y="2793743"/>
                  <a:pt x="1471817" y="2753138"/>
                  <a:pt x="1238579" y="2762985"/>
                </a:cubicBezTo>
                <a:cubicBezTo>
                  <a:pt x="1005341" y="2772832"/>
                  <a:pt x="927099" y="2725596"/>
                  <a:pt x="666927" y="2762985"/>
                </a:cubicBezTo>
                <a:cubicBezTo>
                  <a:pt x="406755" y="2800374"/>
                  <a:pt x="199264" y="2710819"/>
                  <a:pt x="0" y="2762985"/>
                </a:cubicBezTo>
                <a:cubicBezTo>
                  <a:pt x="-38514" y="2459217"/>
                  <a:pt x="44777" y="2280162"/>
                  <a:pt x="0" y="2155128"/>
                </a:cubicBezTo>
                <a:cubicBezTo>
                  <a:pt x="-44777" y="2030094"/>
                  <a:pt x="20583" y="1848972"/>
                  <a:pt x="0" y="1547272"/>
                </a:cubicBezTo>
                <a:cubicBezTo>
                  <a:pt x="-20583" y="1245572"/>
                  <a:pt x="5942" y="1137176"/>
                  <a:pt x="0" y="994675"/>
                </a:cubicBezTo>
                <a:cubicBezTo>
                  <a:pt x="-5942" y="852174"/>
                  <a:pt x="71377" y="276483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D715A41-04C1-B048-9B33-813F0BF297E0}"/>
              </a:ext>
            </a:extLst>
          </p:cNvPr>
          <p:cNvSpPr/>
          <p:nvPr/>
        </p:nvSpPr>
        <p:spPr>
          <a:xfrm>
            <a:off x="4374591" y="1340824"/>
            <a:ext cx="3979387" cy="1161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halkboard" panose="03050602040202020205" pitchFamily="66" charset="77"/>
              </a:rPr>
              <a:t>All you need to know!!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13A3A2-962B-FD4F-A2BF-F0109C585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67" y="2810698"/>
            <a:ext cx="3547239" cy="354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032980-E7D9-7D4D-9A3C-0B9A4C6192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70" t="5001" r="11157" b="25131"/>
          <a:stretch/>
        </p:blipFill>
        <p:spPr>
          <a:xfrm>
            <a:off x="8816949" y="4482874"/>
            <a:ext cx="2986089" cy="168592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E906627-BAF6-784E-8FF6-E46E4136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766" y="2053991"/>
            <a:ext cx="2542453" cy="2256244"/>
          </a:xfrm>
          <a:custGeom>
            <a:avLst/>
            <a:gdLst>
              <a:gd name="connsiteX0" fmla="*/ 0 w 2542453"/>
              <a:gd name="connsiteY0" fmla="*/ 0 h 2256244"/>
              <a:gd name="connsiteX1" fmla="*/ 483066 w 2542453"/>
              <a:gd name="connsiteY1" fmla="*/ 0 h 2256244"/>
              <a:gd name="connsiteX2" fmla="*/ 915283 w 2542453"/>
              <a:gd name="connsiteY2" fmla="*/ 0 h 2256244"/>
              <a:gd name="connsiteX3" fmla="*/ 1474623 w 2542453"/>
              <a:gd name="connsiteY3" fmla="*/ 0 h 2256244"/>
              <a:gd name="connsiteX4" fmla="*/ 1957689 w 2542453"/>
              <a:gd name="connsiteY4" fmla="*/ 0 h 2256244"/>
              <a:gd name="connsiteX5" fmla="*/ 2542453 w 2542453"/>
              <a:gd name="connsiteY5" fmla="*/ 0 h 2256244"/>
              <a:gd name="connsiteX6" fmla="*/ 2542453 w 2542453"/>
              <a:gd name="connsiteY6" fmla="*/ 609186 h 2256244"/>
              <a:gd name="connsiteX7" fmla="*/ 2542453 w 2542453"/>
              <a:gd name="connsiteY7" fmla="*/ 1173247 h 2256244"/>
              <a:gd name="connsiteX8" fmla="*/ 2542453 w 2542453"/>
              <a:gd name="connsiteY8" fmla="*/ 1737308 h 2256244"/>
              <a:gd name="connsiteX9" fmla="*/ 2542453 w 2542453"/>
              <a:gd name="connsiteY9" fmla="*/ 2256244 h 2256244"/>
              <a:gd name="connsiteX10" fmla="*/ 2084811 w 2542453"/>
              <a:gd name="connsiteY10" fmla="*/ 2256244 h 2256244"/>
              <a:gd name="connsiteX11" fmla="*/ 1576321 w 2542453"/>
              <a:gd name="connsiteY11" fmla="*/ 2256244 h 2256244"/>
              <a:gd name="connsiteX12" fmla="*/ 1093255 w 2542453"/>
              <a:gd name="connsiteY12" fmla="*/ 2256244 h 2256244"/>
              <a:gd name="connsiteX13" fmla="*/ 533915 w 2542453"/>
              <a:gd name="connsiteY13" fmla="*/ 2256244 h 2256244"/>
              <a:gd name="connsiteX14" fmla="*/ 0 w 2542453"/>
              <a:gd name="connsiteY14" fmla="*/ 2256244 h 2256244"/>
              <a:gd name="connsiteX15" fmla="*/ 0 w 2542453"/>
              <a:gd name="connsiteY15" fmla="*/ 1737308 h 2256244"/>
              <a:gd name="connsiteX16" fmla="*/ 0 w 2542453"/>
              <a:gd name="connsiteY16" fmla="*/ 1173247 h 2256244"/>
              <a:gd name="connsiteX17" fmla="*/ 0 w 2542453"/>
              <a:gd name="connsiteY17" fmla="*/ 631748 h 2256244"/>
              <a:gd name="connsiteX18" fmla="*/ 0 w 2542453"/>
              <a:gd name="connsiteY18" fmla="*/ 0 h 225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42453" h="2256244" extrusionOk="0">
                <a:moveTo>
                  <a:pt x="0" y="0"/>
                </a:moveTo>
                <a:cubicBezTo>
                  <a:pt x="222091" y="-8388"/>
                  <a:pt x="256971" y="1379"/>
                  <a:pt x="483066" y="0"/>
                </a:cubicBezTo>
                <a:cubicBezTo>
                  <a:pt x="709161" y="-1379"/>
                  <a:pt x="755039" y="10828"/>
                  <a:pt x="915283" y="0"/>
                </a:cubicBezTo>
                <a:cubicBezTo>
                  <a:pt x="1075527" y="-10828"/>
                  <a:pt x="1211387" y="57478"/>
                  <a:pt x="1474623" y="0"/>
                </a:cubicBezTo>
                <a:cubicBezTo>
                  <a:pt x="1737859" y="-57478"/>
                  <a:pt x="1813712" y="23716"/>
                  <a:pt x="1957689" y="0"/>
                </a:cubicBezTo>
                <a:cubicBezTo>
                  <a:pt x="2101666" y="-23716"/>
                  <a:pt x="2272967" y="43154"/>
                  <a:pt x="2542453" y="0"/>
                </a:cubicBezTo>
                <a:cubicBezTo>
                  <a:pt x="2588973" y="139736"/>
                  <a:pt x="2471426" y="412277"/>
                  <a:pt x="2542453" y="609186"/>
                </a:cubicBezTo>
                <a:cubicBezTo>
                  <a:pt x="2613480" y="806095"/>
                  <a:pt x="2505722" y="991014"/>
                  <a:pt x="2542453" y="1173247"/>
                </a:cubicBezTo>
                <a:cubicBezTo>
                  <a:pt x="2579184" y="1355480"/>
                  <a:pt x="2499972" y="1463016"/>
                  <a:pt x="2542453" y="1737308"/>
                </a:cubicBezTo>
                <a:cubicBezTo>
                  <a:pt x="2584934" y="2011600"/>
                  <a:pt x="2521850" y="2144010"/>
                  <a:pt x="2542453" y="2256244"/>
                </a:cubicBezTo>
                <a:cubicBezTo>
                  <a:pt x="2334458" y="2303485"/>
                  <a:pt x="2267706" y="2233272"/>
                  <a:pt x="2084811" y="2256244"/>
                </a:cubicBezTo>
                <a:cubicBezTo>
                  <a:pt x="1901916" y="2279216"/>
                  <a:pt x="1814472" y="2242960"/>
                  <a:pt x="1576321" y="2256244"/>
                </a:cubicBezTo>
                <a:cubicBezTo>
                  <a:pt x="1338170" y="2269528"/>
                  <a:pt x="1289391" y="2243958"/>
                  <a:pt x="1093255" y="2256244"/>
                </a:cubicBezTo>
                <a:cubicBezTo>
                  <a:pt x="897119" y="2268530"/>
                  <a:pt x="804040" y="2252362"/>
                  <a:pt x="533915" y="2256244"/>
                </a:cubicBezTo>
                <a:cubicBezTo>
                  <a:pt x="263790" y="2260126"/>
                  <a:pt x="135554" y="2239743"/>
                  <a:pt x="0" y="2256244"/>
                </a:cubicBezTo>
                <a:cubicBezTo>
                  <a:pt x="-26996" y="2029629"/>
                  <a:pt x="46209" y="1905576"/>
                  <a:pt x="0" y="1737308"/>
                </a:cubicBezTo>
                <a:cubicBezTo>
                  <a:pt x="-46209" y="1569040"/>
                  <a:pt x="7612" y="1417623"/>
                  <a:pt x="0" y="1173247"/>
                </a:cubicBezTo>
                <a:cubicBezTo>
                  <a:pt x="-7612" y="928871"/>
                  <a:pt x="48354" y="843422"/>
                  <a:pt x="0" y="631748"/>
                </a:cubicBezTo>
                <a:cubicBezTo>
                  <a:pt x="-48354" y="420074"/>
                  <a:pt x="66714" y="225103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15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F2F92FB-2238-2E4B-BD88-E2492F6FE948}"/>
              </a:ext>
            </a:extLst>
          </p:cNvPr>
          <p:cNvSpPr txBox="1"/>
          <p:nvPr/>
        </p:nvSpPr>
        <p:spPr>
          <a:xfrm>
            <a:off x="0" y="12810"/>
            <a:ext cx="12192000" cy="13954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2170B-A0D9-7B43-98EA-778BABF79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524"/>
            <a:ext cx="10515600" cy="1325563"/>
          </a:xfrm>
        </p:spPr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What you need to know about money….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FE323C6-ECF5-3646-A6C6-5538F6A2DF1F}"/>
              </a:ext>
            </a:extLst>
          </p:cNvPr>
          <p:cNvSpPr/>
          <p:nvPr/>
        </p:nvSpPr>
        <p:spPr>
          <a:xfrm>
            <a:off x="567559" y="2032406"/>
            <a:ext cx="5047488" cy="1296352"/>
          </a:xfrm>
          <a:prstGeom prst="roundRect">
            <a:avLst/>
          </a:prstGeom>
          <a:solidFill>
            <a:srgbClr val="DEC5FF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halkboard" panose="03050602040202020205" pitchFamily="66" charset="77"/>
              </a:rPr>
              <a:t>Use the four operations to solve problems involving money.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AC9661A-AAC0-2046-A26E-0C01B4CB59F4}"/>
              </a:ext>
            </a:extLst>
          </p:cNvPr>
          <p:cNvSpPr/>
          <p:nvPr/>
        </p:nvSpPr>
        <p:spPr>
          <a:xfrm>
            <a:off x="6096000" y="4344403"/>
            <a:ext cx="5047488" cy="164108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  <a:latin typeface="Chalkboard" panose="03050602040202020205" pitchFamily="66" charset="77"/>
              </a:rPr>
              <a:t>Discuss the value of money, how to keep money safe, ways in which goods can be  paid for and the need for budgeting. </a:t>
            </a:r>
          </a:p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F510AD3-97D4-4841-8D9A-62BE3ACD47B0}"/>
              </a:ext>
            </a:extLst>
          </p:cNvPr>
          <p:cNvSpPr/>
          <p:nvPr/>
        </p:nvSpPr>
        <p:spPr>
          <a:xfrm>
            <a:off x="6701824" y="1693054"/>
            <a:ext cx="5218282" cy="1975056"/>
          </a:xfrm>
          <a:prstGeom prst="roundRect">
            <a:avLst/>
          </a:prstGeom>
          <a:solidFill>
            <a:srgbClr val="FFA7E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  <a:latin typeface="Chalkboard" panose="03050602040202020205" pitchFamily="66" charset="77"/>
              </a:rPr>
              <a:t>Be able to plan and think ahead in terms of saving and spending money, prioritise spending with a limited supply of money, understand how to access best buys.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C53F2B58-9824-F744-BB21-F4627EDBF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57" y="3328758"/>
            <a:ext cx="3428796" cy="342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CECC36E-013A-5B4A-B61D-17DF39D7B296}"/>
              </a:ext>
            </a:extLst>
          </p:cNvPr>
          <p:cNvSpPr/>
          <p:nvPr/>
        </p:nvSpPr>
        <p:spPr>
          <a:xfrm>
            <a:off x="219910" y="3429000"/>
            <a:ext cx="1921776" cy="597280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Addition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B76D0D7-96F5-DD47-821F-8B6D0BB22245}"/>
              </a:ext>
            </a:extLst>
          </p:cNvPr>
          <p:cNvSpPr/>
          <p:nvPr/>
        </p:nvSpPr>
        <p:spPr>
          <a:xfrm>
            <a:off x="838200" y="4115739"/>
            <a:ext cx="1921776" cy="597280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Subtraction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6B4ABE0-0FEC-8E40-92FE-7356E06F3891}"/>
              </a:ext>
            </a:extLst>
          </p:cNvPr>
          <p:cNvSpPr/>
          <p:nvPr/>
        </p:nvSpPr>
        <p:spPr>
          <a:xfrm>
            <a:off x="87624" y="4802478"/>
            <a:ext cx="1921776" cy="597280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Multiplication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131F0D1-C0F5-A64E-8F4A-24B00296B54B}"/>
              </a:ext>
            </a:extLst>
          </p:cNvPr>
          <p:cNvSpPr/>
          <p:nvPr/>
        </p:nvSpPr>
        <p:spPr>
          <a:xfrm>
            <a:off x="351290" y="5578676"/>
            <a:ext cx="1921776" cy="597280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Division</a:t>
            </a:r>
          </a:p>
        </p:txBody>
      </p:sp>
    </p:spTree>
    <p:extLst>
      <p:ext uri="{BB962C8B-B14F-4D97-AF65-F5344CB8AC3E}">
        <p14:creationId xmlns:p14="http://schemas.microsoft.com/office/powerpoint/2010/main" val="306121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02252C-F540-5C41-B0E4-CFB409EA5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" t="1817"/>
          <a:stretch/>
        </p:blipFill>
        <p:spPr>
          <a:xfrm>
            <a:off x="183483" y="2174738"/>
            <a:ext cx="4989673" cy="4336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52F7AA-FCEC-6D49-8F18-74E2217BA1BE}"/>
              </a:ext>
            </a:extLst>
          </p:cNvPr>
          <p:cNvSpPr txBox="1"/>
          <p:nvPr/>
        </p:nvSpPr>
        <p:spPr>
          <a:xfrm>
            <a:off x="0" y="12810"/>
            <a:ext cx="12192000" cy="13954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C6F8CF-467F-DF41-9AF6-F41F7F91E415}"/>
              </a:ext>
            </a:extLst>
          </p:cNvPr>
          <p:cNvSpPr/>
          <p:nvPr/>
        </p:nvSpPr>
        <p:spPr>
          <a:xfrm>
            <a:off x="3225096" y="283148"/>
            <a:ext cx="70060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halkboard" panose="03050602040202020205" pitchFamily="66" charset="77"/>
              </a:rPr>
              <a:t>Can you plan weekly shop?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617826C-E39A-8345-9E00-5A761B9B1A24}"/>
              </a:ext>
            </a:extLst>
          </p:cNvPr>
          <p:cNvSpPr/>
          <p:nvPr/>
        </p:nvSpPr>
        <p:spPr>
          <a:xfrm>
            <a:off x="5277820" y="1617589"/>
            <a:ext cx="3788121" cy="2452606"/>
          </a:xfrm>
          <a:prstGeom prst="roundRect">
            <a:avLst/>
          </a:prstGeom>
          <a:solidFill>
            <a:srgbClr val="98E0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84DE53B-04C9-644D-8596-3759F7218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986" y="1808054"/>
            <a:ext cx="3479739" cy="240663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halkboard" panose="03050602040202020205" pitchFamily="66" charset="77"/>
              </a:rPr>
              <a:t> Do you choose the cheapest items or the more expensive items?</a:t>
            </a:r>
            <a:endParaRPr lang="en-GB" sz="2000" dirty="0">
              <a:latin typeface="Chalkboard" panose="03050602040202020205" pitchFamily="66" charset="77"/>
            </a:endParaRPr>
          </a:p>
          <a:p>
            <a:pPr lvl="0"/>
            <a:r>
              <a:rPr lang="en-US" sz="2000" dirty="0">
                <a:latin typeface="Chalkboard" panose="03050602040202020205" pitchFamily="66" charset="77"/>
              </a:rPr>
              <a:t>How much money has been spent?</a:t>
            </a:r>
            <a:endParaRPr lang="en-GB" sz="2000" dirty="0">
              <a:latin typeface="Chalkboard" panose="03050602040202020205" pitchFamily="66" charset="77"/>
            </a:endParaRPr>
          </a:p>
          <a:p>
            <a:pPr lvl="0"/>
            <a:r>
              <a:rPr lang="en-US" sz="2000" dirty="0">
                <a:latin typeface="Chalkboard" panose="03050602040202020205" pitchFamily="66" charset="77"/>
              </a:rPr>
              <a:t>How much money is left over?</a:t>
            </a:r>
            <a:endParaRPr lang="en-GB" sz="2000" dirty="0">
              <a:latin typeface="Chalkboard" panose="03050602040202020205" pitchFamily="66" charset="77"/>
            </a:endParaRPr>
          </a:p>
          <a:p>
            <a:pPr algn="ctr"/>
            <a:endParaRPr lang="en-GB" dirty="0"/>
          </a:p>
          <a:p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0416F34-11AD-864B-8BC1-A3F9EA0D1B9D}"/>
              </a:ext>
            </a:extLst>
          </p:cNvPr>
          <p:cNvSpPr/>
          <p:nvPr/>
        </p:nvSpPr>
        <p:spPr>
          <a:xfrm>
            <a:off x="7458224" y="5400169"/>
            <a:ext cx="4585093" cy="1306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latin typeface="Chalkboard" panose="03050602040202020205" pitchFamily="66" charset="77"/>
              </a:rPr>
              <a:t>Compare two shopping receipts and discuss the savings that could be made.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0C7CD5C-6125-4142-9098-4399D7A6686F}"/>
              </a:ext>
            </a:extLst>
          </p:cNvPr>
          <p:cNvSpPr/>
          <p:nvPr/>
        </p:nvSpPr>
        <p:spPr>
          <a:xfrm>
            <a:off x="8125851" y="5117896"/>
            <a:ext cx="3629201" cy="449952"/>
          </a:xfrm>
          <a:prstGeom prst="roundRect">
            <a:avLst/>
          </a:prstGeom>
          <a:solidFill>
            <a:srgbClr val="98E0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halkboard" panose="03050602040202020205" pitchFamily="66" charset="77"/>
              </a:rPr>
              <a:t>Additional Activity: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FD47F73-82E5-1D42-B68B-897C4AD1C019}"/>
              </a:ext>
            </a:extLst>
          </p:cNvPr>
          <p:cNvSpPr/>
          <p:nvPr/>
        </p:nvSpPr>
        <p:spPr>
          <a:xfrm>
            <a:off x="9638550" y="1418286"/>
            <a:ext cx="2553450" cy="115486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halkboard" panose="03050602040202020205" pitchFamily="66" charset="77"/>
              </a:rPr>
              <a:t>Super Grocery Shopper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8152CC-99FA-AC4E-A61C-B5220C1742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6"/>
          <a:stretch/>
        </p:blipFill>
        <p:spPr bwMode="auto">
          <a:xfrm>
            <a:off x="9737179" y="2473420"/>
            <a:ext cx="2167957" cy="1911159"/>
          </a:xfrm>
          <a:custGeom>
            <a:avLst/>
            <a:gdLst>
              <a:gd name="connsiteX0" fmla="*/ 0 w 2167957"/>
              <a:gd name="connsiteY0" fmla="*/ 0 h 1911159"/>
              <a:gd name="connsiteX1" fmla="*/ 520310 w 2167957"/>
              <a:gd name="connsiteY1" fmla="*/ 0 h 1911159"/>
              <a:gd name="connsiteX2" fmla="*/ 997260 w 2167957"/>
              <a:gd name="connsiteY2" fmla="*/ 0 h 1911159"/>
              <a:gd name="connsiteX3" fmla="*/ 1582609 w 2167957"/>
              <a:gd name="connsiteY3" fmla="*/ 0 h 1911159"/>
              <a:gd name="connsiteX4" fmla="*/ 2167957 w 2167957"/>
              <a:gd name="connsiteY4" fmla="*/ 0 h 1911159"/>
              <a:gd name="connsiteX5" fmla="*/ 2167957 w 2167957"/>
              <a:gd name="connsiteY5" fmla="*/ 458678 h 1911159"/>
              <a:gd name="connsiteX6" fmla="*/ 2167957 w 2167957"/>
              <a:gd name="connsiteY6" fmla="*/ 898245 h 1911159"/>
              <a:gd name="connsiteX7" fmla="*/ 2167957 w 2167957"/>
              <a:gd name="connsiteY7" fmla="*/ 1376034 h 1911159"/>
              <a:gd name="connsiteX8" fmla="*/ 2167957 w 2167957"/>
              <a:gd name="connsiteY8" fmla="*/ 1911159 h 1911159"/>
              <a:gd name="connsiteX9" fmla="*/ 1669327 w 2167957"/>
              <a:gd name="connsiteY9" fmla="*/ 1911159 h 1911159"/>
              <a:gd name="connsiteX10" fmla="*/ 1127338 w 2167957"/>
              <a:gd name="connsiteY10" fmla="*/ 1911159 h 1911159"/>
              <a:gd name="connsiteX11" fmla="*/ 585348 w 2167957"/>
              <a:gd name="connsiteY11" fmla="*/ 1911159 h 1911159"/>
              <a:gd name="connsiteX12" fmla="*/ 0 w 2167957"/>
              <a:gd name="connsiteY12" fmla="*/ 1911159 h 1911159"/>
              <a:gd name="connsiteX13" fmla="*/ 0 w 2167957"/>
              <a:gd name="connsiteY13" fmla="*/ 1395146 h 1911159"/>
              <a:gd name="connsiteX14" fmla="*/ 0 w 2167957"/>
              <a:gd name="connsiteY14" fmla="*/ 879133 h 1911159"/>
              <a:gd name="connsiteX15" fmla="*/ 0 w 2167957"/>
              <a:gd name="connsiteY15" fmla="*/ 0 h 191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67957" h="1911159" extrusionOk="0">
                <a:moveTo>
                  <a:pt x="0" y="0"/>
                </a:moveTo>
                <a:cubicBezTo>
                  <a:pt x="193365" y="-18332"/>
                  <a:pt x="379669" y="55821"/>
                  <a:pt x="520310" y="0"/>
                </a:cubicBezTo>
                <a:cubicBezTo>
                  <a:pt x="660951" y="-55821"/>
                  <a:pt x="788508" y="8699"/>
                  <a:pt x="997260" y="0"/>
                </a:cubicBezTo>
                <a:cubicBezTo>
                  <a:pt x="1206012" y="-8699"/>
                  <a:pt x="1426053" y="29877"/>
                  <a:pt x="1582609" y="0"/>
                </a:cubicBezTo>
                <a:cubicBezTo>
                  <a:pt x="1739165" y="-29877"/>
                  <a:pt x="1984139" y="13065"/>
                  <a:pt x="2167957" y="0"/>
                </a:cubicBezTo>
                <a:cubicBezTo>
                  <a:pt x="2192448" y="169399"/>
                  <a:pt x="2120714" y="280342"/>
                  <a:pt x="2167957" y="458678"/>
                </a:cubicBezTo>
                <a:cubicBezTo>
                  <a:pt x="2215200" y="637014"/>
                  <a:pt x="2118545" y="799756"/>
                  <a:pt x="2167957" y="898245"/>
                </a:cubicBezTo>
                <a:cubicBezTo>
                  <a:pt x="2217369" y="996734"/>
                  <a:pt x="2132294" y="1199835"/>
                  <a:pt x="2167957" y="1376034"/>
                </a:cubicBezTo>
                <a:cubicBezTo>
                  <a:pt x="2203620" y="1552233"/>
                  <a:pt x="2130902" y="1682542"/>
                  <a:pt x="2167957" y="1911159"/>
                </a:cubicBezTo>
                <a:cubicBezTo>
                  <a:pt x="2010402" y="1935650"/>
                  <a:pt x="1798301" y="1868141"/>
                  <a:pt x="1669327" y="1911159"/>
                </a:cubicBezTo>
                <a:cubicBezTo>
                  <a:pt x="1540353" y="1954177"/>
                  <a:pt x="1347580" y="1858145"/>
                  <a:pt x="1127338" y="1911159"/>
                </a:cubicBezTo>
                <a:cubicBezTo>
                  <a:pt x="907096" y="1964173"/>
                  <a:pt x="740057" y="1861442"/>
                  <a:pt x="585348" y="1911159"/>
                </a:cubicBezTo>
                <a:cubicBezTo>
                  <a:pt x="430639" y="1960876"/>
                  <a:pt x="248701" y="1888715"/>
                  <a:pt x="0" y="1911159"/>
                </a:cubicBezTo>
                <a:cubicBezTo>
                  <a:pt x="-44694" y="1757337"/>
                  <a:pt x="36514" y="1598895"/>
                  <a:pt x="0" y="1395146"/>
                </a:cubicBezTo>
                <a:cubicBezTo>
                  <a:pt x="-36514" y="1191397"/>
                  <a:pt x="22103" y="1123037"/>
                  <a:pt x="0" y="879133"/>
                </a:cubicBezTo>
                <a:cubicBezTo>
                  <a:pt x="-22103" y="635229"/>
                  <a:pt x="87541" y="226271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EABBC8-1E34-7644-A966-0C5E992BC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231" y="281188"/>
            <a:ext cx="1647885" cy="1567079"/>
          </a:xfrm>
          <a:custGeom>
            <a:avLst/>
            <a:gdLst>
              <a:gd name="connsiteX0" fmla="*/ 0 w 1647885"/>
              <a:gd name="connsiteY0" fmla="*/ 0 h 1567079"/>
              <a:gd name="connsiteX1" fmla="*/ 532816 w 1647885"/>
              <a:gd name="connsiteY1" fmla="*/ 0 h 1567079"/>
              <a:gd name="connsiteX2" fmla="*/ 1082111 w 1647885"/>
              <a:gd name="connsiteY2" fmla="*/ 0 h 1567079"/>
              <a:gd name="connsiteX3" fmla="*/ 1647885 w 1647885"/>
              <a:gd name="connsiteY3" fmla="*/ 0 h 1567079"/>
              <a:gd name="connsiteX4" fmla="*/ 1647885 w 1647885"/>
              <a:gd name="connsiteY4" fmla="*/ 538030 h 1567079"/>
              <a:gd name="connsiteX5" fmla="*/ 1647885 w 1647885"/>
              <a:gd name="connsiteY5" fmla="*/ 1013378 h 1567079"/>
              <a:gd name="connsiteX6" fmla="*/ 1647885 w 1647885"/>
              <a:gd name="connsiteY6" fmla="*/ 1567079 h 1567079"/>
              <a:gd name="connsiteX7" fmla="*/ 1065632 w 1647885"/>
              <a:gd name="connsiteY7" fmla="*/ 1567079 h 1567079"/>
              <a:gd name="connsiteX8" fmla="*/ 483380 w 1647885"/>
              <a:gd name="connsiteY8" fmla="*/ 1567079 h 1567079"/>
              <a:gd name="connsiteX9" fmla="*/ 0 w 1647885"/>
              <a:gd name="connsiteY9" fmla="*/ 1567079 h 1567079"/>
              <a:gd name="connsiteX10" fmla="*/ 0 w 1647885"/>
              <a:gd name="connsiteY10" fmla="*/ 1060390 h 1567079"/>
              <a:gd name="connsiteX11" fmla="*/ 0 w 1647885"/>
              <a:gd name="connsiteY11" fmla="*/ 538030 h 1567079"/>
              <a:gd name="connsiteX12" fmla="*/ 0 w 1647885"/>
              <a:gd name="connsiteY12" fmla="*/ 0 h 156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7885" h="1567079" fill="none" extrusionOk="0">
                <a:moveTo>
                  <a:pt x="0" y="0"/>
                </a:moveTo>
                <a:cubicBezTo>
                  <a:pt x="201882" y="-54908"/>
                  <a:pt x="289812" y="18417"/>
                  <a:pt x="532816" y="0"/>
                </a:cubicBezTo>
                <a:cubicBezTo>
                  <a:pt x="775820" y="-18417"/>
                  <a:pt x="851708" y="56659"/>
                  <a:pt x="1082111" y="0"/>
                </a:cubicBezTo>
                <a:cubicBezTo>
                  <a:pt x="1312515" y="-56659"/>
                  <a:pt x="1382327" y="39063"/>
                  <a:pt x="1647885" y="0"/>
                </a:cubicBezTo>
                <a:cubicBezTo>
                  <a:pt x="1704984" y="242436"/>
                  <a:pt x="1638227" y="411557"/>
                  <a:pt x="1647885" y="538030"/>
                </a:cubicBezTo>
                <a:cubicBezTo>
                  <a:pt x="1657543" y="664503"/>
                  <a:pt x="1609762" y="910684"/>
                  <a:pt x="1647885" y="1013378"/>
                </a:cubicBezTo>
                <a:cubicBezTo>
                  <a:pt x="1686008" y="1116072"/>
                  <a:pt x="1615633" y="1329503"/>
                  <a:pt x="1647885" y="1567079"/>
                </a:cubicBezTo>
                <a:cubicBezTo>
                  <a:pt x="1458235" y="1594127"/>
                  <a:pt x="1220590" y="1521191"/>
                  <a:pt x="1065632" y="1567079"/>
                </a:cubicBezTo>
                <a:cubicBezTo>
                  <a:pt x="910674" y="1612967"/>
                  <a:pt x="664673" y="1545850"/>
                  <a:pt x="483380" y="1567079"/>
                </a:cubicBezTo>
                <a:cubicBezTo>
                  <a:pt x="302087" y="1588308"/>
                  <a:pt x="140255" y="1535717"/>
                  <a:pt x="0" y="1567079"/>
                </a:cubicBezTo>
                <a:cubicBezTo>
                  <a:pt x="-39170" y="1391798"/>
                  <a:pt x="23447" y="1291605"/>
                  <a:pt x="0" y="1060390"/>
                </a:cubicBezTo>
                <a:cubicBezTo>
                  <a:pt x="-23447" y="829175"/>
                  <a:pt x="55460" y="662093"/>
                  <a:pt x="0" y="538030"/>
                </a:cubicBezTo>
                <a:cubicBezTo>
                  <a:pt x="-55460" y="413967"/>
                  <a:pt x="43698" y="126607"/>
                  <a:pt x="0" y="0"/>
                </a:cubicBezTo>
                <a:close/>
              </a:path>
              <a:path w="1647885" h="1567079" stroke="0" extrusionOk="0">
                <a:moveTo>
                  <a:pt x="0" y="0"/>
                </a:moveTo>
                <a:cubicBezTo>
                  <a:pt x="258739" y="-14903"/>
                  <a:pt x="333541" y="22864"/>
                  <a:pt x="532816" y="0"/>
                </a:cubicBezTo>
                <a:cubicBezTo>
                  <a:pt x="732091" y="-22864"/>
                  <a:pt x="927796" y="4789"/>
                  <a:pt x="1032675" y="0"/>
                </a:cubicBezTo>
                <a:cubicBezTo>
                  <a:pt x="1137554" y="-4789"/>
                  <a:pt x="1466428" y="34774"/>
                  <a:pt x="1647885" y="0"/>
                </a:cubicBezTo>
                <a:cubicBezTo>
                  <a:pt x="1659344" y="223620"/>
                  <a:pt x="1633784" y="351801"/>
                  <a:pt x="1647885" y="506689"/>
                </a:cubicBezTo>
                <a:cubicBezTo>
                  <a:pt x="1661986" y="661577"/>
                  <a:pt x="1643967" y="823823"/>
                  <a:pt x="1647885" y="997707"/>
                </a:cubicBezTo>
                <a:cubicBezTo>
                  <a:pt x="1651803" y="1171591"/>
                  <a:pt x="1636650" y="1309140"/>
                  <a:pt x="1647885" y="1567079"/>
                </a:cubicBezTo>
                <a:cubicBezTo>
                  <a:pt x="1402345" y="1619625"/>
                  <a:pt x="1337434" y="1541482"/>
                  <a:pt x="1098590" y="1567079"/>
                </a:cubicBezTo>
                <a:cubicBezTo>
                  <a:pt x="859747" y="1592676"/>
                  <a:pt x="741480" y="1545899"/>
                  <a:pt x="516337" y="1567079"/>
                </a:cubicBezTo>
                <a:cubicBezTo>
                  <a:pt x="291194" y="1588259"/>
                  <a:pt x="208664" y="1564544"/>
                  <a:pt x="0" y="1567079"/>
                </a:cubicBezTo>
                <a:cubicBezTo>
                  <a:pt x="-30668" y="1309313"/>
                  <a:pt x="33620" y="1190613"/>
                  <a:pt x="0" y="1044719"/>
                </a:cubicBezTo>
                <a:cubicBezTo>
                  <a:pt x="-33620" y="898825"/>
                  <a:pt x="31313" y="724632"/>
                  <a:pt x="0" y="538030"/>
                </a:cubicBezTo>
                <a:cubicBezTo>
                  <a:pt x="-31313" y="351428"/>
                  <a:pt x="4433" y="137818"/>
                  <a:pt x="0" y="0"/>
                </a:cubicBezTo>
                <a:close/>
              </a:path>
            </a:pathLst>
          </a:custGeom>
          <a:ln w="28575"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36F088C-734A-3A49-9AEC-B0E9C66411CF}"/>
              </a:ext>
            </a:extLst>
          </p:cNvPr>
          <p:cNvSpPr/>
          <p:nvPr/>
        </p:nvSpPr>
        <p:spPr>
          <a:xfrm>
            <a:off x="5659100" y="1166087"/>
            <a:ext cx="3297625" cy="553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halkboard" panose="03050602040202020205" pitchFamily="66" charset="77"/>
              </a:rPr>
              <a:t>Things to think about….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D446D2F-95D8-AA40-AF33-BDADCD055DEF}"/>
              </a:ext>
            </a:extLst>
          </p:cNvPr>
          <p:cNvSpPr/>
          <p:nvPr/>
        </p:nvSpPr>
        <p:spPr>
          <a:xfrm>
            <a:off x="10085304" y="990447"/>
            <a:ext cx="1938578" cy="553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halkboard" panose="03050602040202020205" pitchFamily="66" charset="77"/>
              </a:rPr>
              <a:t>Try this Online Game: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47ABD89-F9AC-004D-BF84-A3EE3C4BB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33" y="4802484"/>
            <a:ext cx="2024064" cy="20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7">
            <a:extLst>
              <a:ext uri="{FF2B5EF4-FFF2-40B4-BE49-F238E27FC236}">
                <a16:creationId xmlns:a16="http://schemas.microsoft.com/office/drawing/2014/main" id="{1C93EDC2-9E2C-2745-B09F-36B33E8B2596}"/>
              </a:ext>
            </a:extLst>
          </p:cNvPr>
          <p:cNvSpPr txBox="1"/>
          <p:nvPr/>
        </p:nvSpPr>
        <p:spPr>
          <a:xfrm>
            <a:off x="10034792" y="50783"/>
            <a:ext cx="2039601" cy="36933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 1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4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FBFD04-4716-E246-9F07-C90FA41DEF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4" t="1963" r="4707"/>
          <a:stretch/>
        </p:blipFill>
        <p:spPr>
          <a:xfrm>
            <a:off x="315112" y="1499334"/>
            <a:ext cx="3443684" cy="51945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AD5CBD-F830-2040-9559-F633F6E20EDB}"/>
              </a:ext>
            </a:extLst>
          </p:cNvPr>
          <p:cNvSpPr txBox="1"/>
          <p:nvPr/>
        </p:nvSpPr>
        <p:spPr>
          <a:xfrm>
            <a:off x="-757" y="-32311"/>
            <a:ext cx="12192000" cy="13954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27C378-3A57-5B46-A890-FB78683B6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2748"/>
            <a:ext cx="8357236" cy="1096586"/>
          </a:xfrm>
        </p:spPr>
        <p:txBody>
          <a:bodyPr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Making a healthy lunch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CC3D652-60E6-2343-A080-D61BFF8D0495}"/>
              </a:ext>
            </a:extLst>
          </p:cNvPr>
          <p:cNvSpPr/>
          <p:nvPr/>
        </p:nvSpPr>
        <p:spPr>
          <a:xfrm>
            <a:off x="4692155" y="5465979"/>
            <a:ext cx="2951658" cy="7506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halkboard" panose="03050602040202020205" pitchFamily="66" charset="77"/>
              </a:rPr>
              <a:t>Calculate the cost for each day.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C708DD-9500-534B-8D62-322CADD7B9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4" t="3279" r="1054" b="3279"/>
          <a:stretch/>
        </p:blipFill>
        <p:spPr>
          <a:xfrm>
            <a:off x="3832443" y="3242884"/>
            <a:ext cx="4840405" cy="1927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153755-79BA-2D46-BF9B-4B7FABEBF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801" y="77627"/>
            <a:ext cx="3982297" cy="2068325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BC88781-3241-864C-B067-FDFC9CEC9707}"/>
              </a:ext>
            </a:extLst>
          </p:cNvPr>
          <p:cNvSpPr/>
          <p:nvPr/>
        </p:nvSpPr>
        <p:spPr>
          <a:xfrm>
            <a:off x="3952476" y="1392021"/>
            <a:ext cx="4084508" cy="15903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dirty="0">
                <a:solidFill>
                  <a:schemeClr val="tx1"/>
                </a:solidFill>
                <a:effectLst/>
                <a:latin typeface="Chalkboard" panose="03050602040202020205" pitchFamily="66" charset="77"/>
              </a:rPr>
              <a:t>Decide on a different healthy lunch for each day of the week</a:t>
            </a:r>
            <a:r>
              <a:rPr lang="en-GB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GB" i="1" dirty="0">
                <a:solidFill>
                  <a:schemeClr val="tx1"/>
                </a:solidFill>
                <a:effectLst/>
                <a:latin typeface="Chalkboard" panose="03050602040202020205" pitchFamily="66" charset="77"/>
              </a:rPr>
              <a:t>(You can have the same item on more than one day but not the same complete lunch). 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6AB85C57-5A77-4B4C-A0ED-540D6F30F2B4}"/>
              </a:ext>
            </a:extLst>
          </p:cNvPr>
          <p:cNvSpPr txBox="1"/>
          <p:nvPr/>
        </p:nvSpPr>
        <p:spPr>
          <a:xfrm>
            <a:off x="277939" y="77627"/>
            <a:ext cx="2039601" cy="36933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 2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D891E8-DBDC-B243-B55F-F6DA096CE7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10" t="2394" r="6759" b="5872"/>
          <a:stretch/>
        </p:blipFill>
        <p:spPr>
          <a:xfrm>
            <a:off x="8722703" y="4248842"/>
            <a:ext cx="3300413" cy="243427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860F205-7FE8-B74C-A91F-561917A4A697}"/>
              </a:ext>
            </a:extLst>
          </p:cNvPr>
          <p:cNvSpPr/>
          <p:nvPr/>
        </p:nvSpPr>
        <p:spPr>
          <a:xfrm>
            <a:off x="9086820" y="2637613"/>
            <a:ext cx="2790068" cy="207443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A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halkboard" panose="03050602040202020205" pitchFamily="66" charset="77"/>
              </a:rPr>
              <a:t>Can you do this in your head?</a:t>
            </a:r>
          </a:p>
        </p:txBody>
      </p:sp>
    </p:spTree>
    <p:extLst>
      <p:ext uri="{BB962C8B-B14F-4D97-AF65-F5344CB8AC3E}">
        <p14:creationId xmlns:p14="http://schemas.microsoft.com/office/powerpoint/2010/main" val="221337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52010E8-3376-5545-B4D1-4424235BB713}"/>
              </a:ext>
            </a:extLst>
          </p:cNvPr>
          <p:cNvSpPr txBox="1"/>
          <p:nvPr/>
        </p:nvSpPr>
        <p:spPr>
          <a:xfrm>
            <a:off x="0" y="0"/>
            <a:ext cx="12192000" cy="13954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3A16AB-D9D9-6A4E-A171-4413CE0ED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1" y="141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Chalkboard" panose="03050602040202020205" pitchFamily="66" charset="77"/>
              </a:rPr>
              <a:t>Currency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751AD4-6F10-D642-832C-6A0C6040F8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53150" y="2442792"/>
          <a:ext cx="7137958" cy="1746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4148">
                  <a:extLst>
                    <a:ext uri="{9D8B030D-6E8A-4147-A177-3AD203B41FA5}">
                      <a16:colId xmlns:a16="http://schemas.microsoft.com/office/drawing/2014/main" val="2492912638"/>
                    </a:ext>
                  </a:extLst>
                </a:gridCol>
                <a:gridCol w="1784148">
                  <a:extLst>
                    <a:ext uri="{9D8B030D-6E8A-4147-A177-3AD203B41FA5}">
                      <a16:colId xmlns:a16="http://schemas.microsoft.com/office/drawing/2014/main" val="3609235576"/>
                    </a:ext>
                  </a:extLst>
                </a:gridCol>
                <a:gridCol w="1784831">
                  <a:extLst>
                    <a:ext uri="{9D8B030D-6E8A-4147-A177-3AD203B41FA5}">
                      <a16:colId xmlns:a16="http://schemas.microsoft.com/office/drawing/2014/main" val="2686211258"/>
                    </a:ext>
                  </a:extLst>
                </a:gridCol>
                <a:gridCol w="1784831">
                  <a:extLst>
                    <a:ext uri="{9D8B030D-6E8A-4147-A177-3AD203B41FA5}">
                      <a16:colId xmlns:a16="http://schemas.microsoft.com/office/drawing/2014/main" val="3777822851"/>
                    </a:ext>
                  </a:extLst>
                </a:gridCol>
              </a:tblGrid>
              <a:tr h="3492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Item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Dollars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Euro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Sterling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7903172"/>
                  </a:ext>
                </a:extLst>
              </a:tr>
              <a:tr h="3492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A bottle of coke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$1.25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€</a:t>
                      </a:r>
                      <a:r>
                        <a:rPr lang="en-US" sz="1200" dirty="0">
                          <a:effectLst/>
                        </a:rPr>
                        <a:t>2.50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£</a:t>
                      </a:r>
                      <a:r>
                        <a:rPr lang="en-US" sz="1200" dirty="0">
                          <a:effectLst/>
                        </a:rPr>
                        <a:t>1.00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394523"/>
                  </a:ext>
                </a:extLst>
              </a:tr>
              <a:tr h="3492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An ice cream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$1.25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€</a:t>
                      </a:r>
                      <a:r>
                        <a:rPr lang="en-US" sz="1200" dirty="0">
                          <a:effectLst/>
                        </a:rPr>
                        <a:t>2.00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90p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1500635"/>
                  </a:ext>
                </a:extLst>
              </a:tr>
              <a:tr h="3492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A cup of coffee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$3.50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€</a:t>
                      </a:r>
                      <a:r>
                        <a:rPr lang="en-US" sz="1200" dirty="0">
                          <a:effectLst/>
                        </a:rPr>
                        <a:t>4.00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£</a:t>
                      </a:r>
                      <a:r>
                        <a:rPr lang="en-US" sz="1200" dirty="0">
                          <a:effectLst/>
                        </a:rPr>
                        <a:t>2.50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8948537"/>
                  </a:ext>
                </a:extLst>
              </a:tr>
              <a:tr h="3492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A hamburger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$4.50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€</a:t>
                      </a:r>
                      <a:r>
                        <a:rPr lang="en-US" sz="1200" dirty="0">
                          <a:effectLst/>
                        </a:rPr>
                        <a:t>6.00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£</a:t>
                      </a:r>
                      <a:r>
                        <a:rPr lang="en-US" sz="1200" dirty="0">
                          <a:effectLst/>
                        </a:rPr>
                        <a:t>3.50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2512661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CFD718F-42FE-AB4A-80A7-6E923238252E}"/>
              </a:ext>
            </a:extLst>
          </p:cNvPr>
          <p:cNvSpPr/>
          <p:nvPr/>
        </p:nvSpPr>
        <p:spPr>
          <a:xfrm>
            <a:off x="158338" y="4502177"/>
            <a:ext cx="5541818" cy="1929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9E82E8-4B9B-624C-BCCF-45DA6AFCB09B}"/>
              </a:ext>
            </a:extLst>
          </p:cNvPr>
          <p:cNvSpPr/>
          <p:nvPr/>
        </p:nvSpPr>
        <p:spPr>
          <a:xfrm>
            <a:off x="336468" y="4728236"/>
            <a:ext cx="51855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altLang="en-US" dirty="0">
                <a:solidFill>
                  <a:schemeClr val="bg1"/>
                </a:solidFill>
                <a:latin typeface="Chalkboard" panose="03050602040202020205" pitchFamily="66" charset="77"/>
                <a:ea typeface="Times New Roman" panose="02020603050405020304" pitchFamily="18" charset="0"/>
              </a:rPr>
              <a:t>Which currency is the easiest to convert?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altLang="en-US" dirty="0">
                <a:solidFill>
                  <a:schemeClr val="bg1"/>
                </a:solidFill>
                <a:latin typeface="Chalkboard" panose="03050602040202020205" pitchFamily="66" charset="77"/>
                <a:ea typeface="Times New Roman" panose="02020603050405020304" pitchFamily="18" charset="0"/>
              </a:rPr>
              <a:t>How could you use a calculator to help you?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altLang="en-US" dirty="0">
                <a:solidFill>
                  <a:schemeClr val="bg1"/>
                </a:solidFill>
                <a:latin typeface="Chalkboard" panose="03050602040202020205" pitchFamily="66" charset="77"/>
                <a:ea typeface="Times New Roman" panose="02020603050405020304" pitchFamily="18" charset="0"/>
              </a:rPr>
              <a:t>Where can you get foreign currency?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altLang="en-US" dirty="0">
                <a:solidFill>
                  <a:schemeClr val="bg1"/>
                </a:solidFill>
                <a:latin typeface="Chalkboard" panose="03050602040202020205" pitchFamily="66" charset="77"/>
                <a:ea typeface="Times New Roman" panose="02020603050405020304" pitchFamily="18" charset="0"/>
              </a:rPr>
              <a:t>Where could you find information about exchange rates? </a:t>
            </a:r>
            <a:endParaRPr lang="en-US" altLang="en-US" sz="2800" dirty="0">
              <a:solidFill>
                <a:schemeClr val="bg1"/>
              </a:solidFill>
              <a:latin typeface="Chalkboard" panose="03050602040202020205" pitchFamily="66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FC69BC0-28A0-AA40-91CC-836738DA2A51}"/>
              </a:ext>
            </a:extLst>
          </p:cNvPr>
          <p:cNvSpPr/>
          <p:nvPr/>
        </p:nvSpPr>
        <p:spPr>
          <a:xfrm>
            <a:off x="2516200" y="1468182"/>
            <a:ext cx="5667693" cy="83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Compare the cost of different items in different countries e.g. places they have been on holiday.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4199804-64B3-8C4B-B351-7E08BCDB1AAB}"/>
              </a:ext>
            </a:extLst>
          </p:cNvPr>
          <p:cNvSpPr/>
          <p:nvPr/>
        </p:nvSpPr>
        <p:spPr>
          <a:xfrm>
            <a:off x="8270864" y="1468171"/>
            <a:ext cx="3921136" cy="2398508"/>
          </a:xfrm>
          <a:prstGeom prst="roundRect">
            <a:avLst/>
          </a:prstGeom>
          <a:solidFill>
            <a:srgbClr val="98E0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5BAAFA-D94B-1E4E-9A2E-C9BE7F31781C}"/>
              </a:ext>
            </a:extLst>
          </p:cNvPr>
          <p:cNvSpPr/>
          <p:nvPr/>
        </p:nvSpPr>
        <p:spPr>
          <a:xfrm>
            <a:off x="8616493" y="1648613"/>
            <a:ext cx="33402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en-US" dirty="0">
                <a:latin typeface="Chalkboard" panose="03050602040202020205" pitchFamily="66" charset="77"/>
                <a:ea typeface="Times New Roman" panose="02020603050405020304" pitchFamily="18" charset="0"/>
              </a:rPr>
              <a:t>Can you estimate the price of an object, using an up to date exchange rate, </a:t>
            </a:r>
            <a:r>
              <a:rPr lang="en-US" altLang="en-US" i="1" dirty="0">
                <a:latin typeface="Chalkboard" panose="03050602040202020205" pitchFamily="66" charset="77"/>
                <a:ea typeface="Times New Roman" panose="02020603050405020304" pitchFamily="18" charset="0"/>
              </a:rPr>
              <a:t>If the rate is £1 = €1.30, multiply the cost in pounds by 1.30 to get the cost in Euros. For example, 65p: 0.65 x 1.30 = 85 cents. </a:t>
            </a:r>
            <a:endParaRPr lang="en-US" altLang="en-US" dirty="0">
              <a:latin typeface="Chalkboard" panose="03050602040202020205" pitchFamily="66" charset="77"/>
              <a:ea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59B7D73-3225-5543-9E8E-5E1633605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9"/>
          <a:stretch/>
        </p:blipFill>
        <p:spPr bwMode="auto">
          <a:xfrm>
            <a:off x="6764263" y="23283"/>
            <a:ext cx="1985684" cy="136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DABF6B6-75C7-374B-A451-8E1F52E4EF99}"/>
              </a:ext>
            </a:extLst>
          </p:cNvPr>
          <p:cNvSpPr/>
          <p:nvPr/>
        </p:nvSpPr>
        <p:spPr>
          <a:xfrm>
            <a:off x="5819098" y="4593677"/>
            <a:ext cx="3193933" cy="1746446"/>
          </a:xfrm>
          <a:prstGeom prst="ellipse">
            <a:avLst/>
          </a:prstGeom>
          <a:solidFill>
            <a:srgbClr val="FFC7E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halkboard" panose="03050602040202020205" pitchFamily="66" charset="77"/>
              </a:rPr>
              <a:t>Can you find any coins or notes from other countries?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5E4FD-8888-7341-ACA6-986E5E13FD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87"/>
          <a:stretch/>
        </p:blipFill>
        <p:spPr>
          <a:xfrm>
            <a:off x="9076017" y="4649495"/>
            <a:ext cx="2934268" cy="1997514"/>
          </a:xfrm>
          <a:custGeom>
            <a:avLst/>
            <a:gdLst>
              <a:gd name="connsiteX0" fmla="*/ 0 w 2934268"/>
              <a:gd name="connsiteY0" fmla="*/ 0 h 1997514"/>
              <a:gd name="connsiteX1" fmla="*/ 528168 w 2934268"/>
              <a:gd name="connsiteY1" fmla="*/ 0 h 1997514"/>
              <a:gd name="connsiteX2" fmla="*/ 1144365 w 2934268"/>
              <a:gd name="connsiteY2" fmla="*/ 0 h 1997514"/>
              <a:gd name="connsiteX3" fmla="*/ 1701875 w 2934268"/>
              <a:gd name="connsiteY3" fmla="*/ 0 h 1997514"/>
              <a:gd name="connsiteX4" fmla="*/ 2230044 w 2934268"/>
              <a:gd name="connsiteY4" fmla="*/ 0 h 1997514"/>
              <a:gd name="connsiteX5" fmla="*/ 2934268 w 2934268"/>
              <a:gd name="connsiteY5" fmla="*/ 0 h 1997514"/>
              <a:gd name="connsiteX6" fmla="*/ 2934268 w 2934268"/>
              <a:gd name="connsiteY6" fmla="*/ 499379 h 1997514"/>
              <a:gd name="connsiteX7" fmla="*/ 2934268 w 2934268"/>
              <a:gd name="connsiteY7" fmla="*/ 998757 h 1997514"/>
              <a:gd name="connsiteX8" fmla="*/ 2934268 w 2934268"/>
              <a:gd name="connsiteY8" fmla="*/ 1458185 h 1997514"/>
              <a:gd name="connsiteX9" fmla="*/ 2934268 w 2934268"/>
              <a:gd name="connsiteY9" fmla="*/ 1997514 h 1997514"/>
              <a:gd name="connsiteX10" fmla="*/ 2406100 w 2934268"/>
              <a:gd name="connsiteY10" fmla="*/ 1997514 h 1997514"/>
              <a:gd name="connsiteX11" fmla="*/ 1907274 w 2934268"/>
              <a:gd name="connsiteY11" fmla="*/ 1997514 h 1997514"/>
              <a:gd name="connsiteX12" fmla="*/ 1291078 w 2934268"/>
              <a:gd name="connsiteY12" fmla="*/ 1997514 h 1997514"/>
              <a:gd name="connsiteX13" fmla="*/ 762910 w 2934268"/>
              <a:gd name="connsiteY13" fmla="*/ 1997514 h 1997514"/>
              <a:gd name="connsiteX14" fmla="*/ 0 w 2934268"/>
              <a:gd name="connsiteY14" fmla="*/ 1997514 h 1997514"/>
              <a:gd name="connsiteX15" fmla="*/ 0 w 2934268"/>
              <a:gd name="connsiteY15" fmla="*/ 1458185 h 1997514"/>
              <a:gd name="connsiteX16" fmla="*/ 0 w 2934268"/>
              <a:gd name="connsiteY16" fmla="*/ 998757 h 1997514"/>
              <a:gd name="connsiteX17" fmla="*/ 0 w 2934268"/>
              <a:gd name="connsiteY17" fmla="*/ 479403 h 1997514"/>
              <a:gd name="connsiteX18" fmla="*/ 0 w 2934268"/>
              <a:gd name="connsiteY18" fmla="*/ 0 h 199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34268" h="1997514" fill="none" extrusionOk="0">
                <a:moveTo>
                  <a:pt x="0" y="0"/>
                </a:moveTo>
                <a:cubicBezTo>
                  <a:pt x="253643" y="-52124"/>
                  <a:pt x="351860" y="25219"/>
                  <a:pt x="528168" y="0"/>
                </a:cubicBezTo>
                <a:cubicBezTo>
                  <a:pt x="704476" y="-25219"/>
                  <a:pt x="884938" y="6263"/>
                  <a:pt x="1144365" y="0"/>
                </a:cubicBezTo>
                <a:cubicBezTo>
                  <a:pt x="1403792" y="-6263"/>
                  <a:pt x="1545975" y="6365"/>
                  <a:pt x="1701875" y="0"/>
                </a:cubicBezTo>
                <a:cubicBezTo>
                  <a:pt x="1857775" y="-6365"/>
                  <a:pt x="2011610" y="6940"/>
                  <a:pt x="2230044" y="0"/>
                </a:cubicBezTo>
                <a:cubicBezTo>
                  <a:pt x="2448478" y="-6940"/>
                  <a:pt x="2682333" y="27856"/>
                  <a:pt x="2934268" y="0"/>
                </a:cubicBezTo>
                <a:cubicBezTo>
                  <a:pt x="2949142" y="231347"/>
                  <a:pt x="2874787" y="358336"/>
                  <a:pt x="2934268" y="499379"/>
                </a:cubicBezTo>
                <a:cubicBezTo>
                  <a:pt x="2993749" y="640422"/>
                  <a:pt x="2903743" y="800598"/>
                  <a:pt x="2934268" y="998757"/>
                </a:cubicBezTo>
                <a:cubicBezTo>
                  <a:pt x="2964793" y="1196916"/>
                  <a:pt x="2904713" y="1307433"/>
                  <a:pt x="2934268" y="1458185"/>
                </a:cubicBezTo>
                <a:cubicBezTo>
                  <a:pt x="2963823" y="1608937"/>
                  <a:pt x="2912542" y="1808846"/>
                  <a:pt x="2934268" y="1997514"/>
                </a:cubicBezTo>
                <a:cubicBezTo>
                  <a:pt x="2813225" y="2034998"/>
                  <a:pt x="2656427" y="1949834"/>
                  <a:pt x="2406100" y="1997514"/>
                </a:cubicBezTo>
                <a:cubicBezTo>
                  <a:pt x="2155773" y="2045194"/>
                  <a:pt x="2028769" y="1959427"/>
                  <a:pt x="1907274" y="1997514"/>
                </a:cubicBezTo>
                <a:cubicBezTo>
                  <a:pt x="1785779" y="2035601"/>
                  <a:pt x="1489063" y="1996024"/>
                  <a:pt x="1291078" y="1997514"/>
                </a:cubicBezTo>
                <a:cubicBezTo>
                  <a:pt x="1093093" y="1999004"/>
                  <a:pt x="919124" y="1985409"/>
                  <a:pt x="762910" y="1997514"/>
                </a:cubicBezTo>
                <a:cubicBezTo>
                  <a:pt x="606696" y="2009619"/>
                  <a:pt x="379373" y="1976411"/>
                  <a:pt x="0" y="1997514"/>
                </a:cubicBezTo>
                <a:cubicBezTo>
                  <a:pt x="-57416" y="1889598"/>
                  <a:pt x="1253" y="1593262"/>
                  <a:pt x="0" y="1458185"/>
                </a:cubicBezTo>
                <a:cubicBezTo>
                  <a:pt x="-1253" y="1323108"/>
                  <a:pt x="11453" y="1228291"/>
                  <a:pt x="0" y="998757"/>
                </a:cubicBezTo>
                <a:cubicBezTo>
                  <a:pt x="-11453" y="769223"/>
                  <a:pt x="14522" y="619016"/>
                  <a:pt x="0" y="479403"/>
                </a:cubicBezTo>
                <a:cubicBezTo>
                  <a:pt x="-14522" y="339790"/>
                  <a:pt x="19358" y="152074"/>
                  <a:pt x="0" y="0"/>
                </a:cubicBezTo>
                <a:close/>
              </a:path>
              <a:path w="2934268" h="1997514" stroke="0" extrusionOk="0">
                <a:moveTo>
                  <a:pt x="0" y="0"/>
                </a:moveTo>
                <a:cubicBezTo>
                  <a:pt x="143069" y="-51393"/>
                  <a:pt x="439415" y="53089"/>
                  <a:pt x="557511" y="0"/>
                </a:cubicBezTo>
                <a:cubicBezTo>
                  <a:pt x="675607" y="-53089"/>
                  <a:pt x="838700" y="30317"/>
                  <a:pt x="1056336" y="0"/>
                </a:cubicBezTo>
                <a:cubicBezTo>
                  <a:pt x="1273972" y="-30317"/>
                  <a:pt x="1384525" y="70820"/>
                  <a:pt x="1701875" y="0"/>
                </a:cubicBezTo>
                <a:cubicBezTo>
                  <a:pt x="2019225" y="-70820"/>
                  <a:pt x="2119975" y="52503"/>
                  <a:pt x="2259386" y="0"/>
                </a:cubicBezTo>
                <a:cubicBezTo>
                  <a:pt x="2398797" y="-52503"/>
                  <a:pt x="2737861" y="36365"/>
                  <a:pt x="2934268" y="0"/>
                </a:cubicBezTo>
                <a:cubicBezTo>
                  <a:pt x="2964755" y="202492"/>
                  <a:pt x="2878738" y="292777"/>
                  <a:pt x="2934268" y="539329"/>
                </a:cubicBezTo>
                <a:cubicBezTo>
                  <a:pt x="2989798" y="785881"/>
                  <a:pt x="2908376" y="870987"/>
                  <a:pt x="2934268" y="1038707"/>
                </a:cubicBezTo>
                <a:cubicBezTo>
                  <a:pt x="2960160" y="1206427"/>
                  <a:pt x="2932785" y="1320852"/>
                  <a:pt x="2934268" y="1538086"/>
                </a:cubicBezTo>
                <a:cubicBezTo>
                  <a:pt x="2935751" y="1755320"/>
                  <a:pt x="2923513" y="1904498"/>
                  <a:pt x="2934268" y="1997514"/>
                </a:cubicBezTo>
                <a:cubicBezTo>
                  <a:pt x="2827802" y="2047315"/>
                  <a:pt x="2600083" y="1972586"/>
                  <a:pt x="2406100" y="1997514"/>
                </a:cubicBezTo>
                <a:cubicBezTo>
                  <a:pt x="2212117" y="2022442"/>
                  <a:pt x="1990816" y="1961401"/>
                  <a:pt x="1819246" y="1997514"/>
                </a:cubicBezTo>
                <a:cubicBezTo>
                  <a:pt x="1647676" y="2033627"/>
                  <a:pt x="1506647" y="1933904"/>
                  <a:pt x="1261735" y="1997514"/>
                </a:cubicBezTo>
                <a:cubicBezTo>
                  <a:pt x="1016823" y="2061124"/>
                  <a:pt x="770249" y="1991702"/>
                  <a:pt x="616196" y="1997514"/>
                </a:cubicBezTo>
                <a:cubicBezTo>
                  <a:pt x="462143" y="2003326"/>
                  <a:pt x="201230" y="1930590"/>
                  <a:pt x="0" y="1997514"/>
                </a:cubicBezTo>
                <a:cubicBezTo>
                  <a:pt x="-44183" y="1887144"/>
                  <a:pt x="7374" y="1735593"/>
                  <a:pt x="0" y="1538086"/>
                </a:cubicBezTo>
                <a:cubicBezTo>
                  <a:pt x="-7374" y="1340579"/>
                  <a:pt x="51522" y="1272603"/>
                  <a:pt x="0" y="1038707"/>
                </a:cubicBezTo>
                <a:cubicBezTo>
                  <a:pt x="-51522" y="804811"/>
                  <a:pt x="22950" y="757708"/>
                  <a:pt x="0" y="559304"/>
                </a:cubicBezTo>
                <a:cubicBezTo>
                  <a:pt x="-22950" y="360900"/>
                  <a:pt x="48118" y="178853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2C64407-57A7-7B4B-AA68-88725F607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8" y="321614"/>
            <a:ext cx="1985684" cy="1985684"/>
          </a:xfrm>
          <a:custGeom>
            <a:avLst/>
            <a:gdLst>
              <a:gd name="connsiteX0" fmla="*/ 0 w 1985684"/>
              <a:gd name="connsiteY0" fmla="*/ 0 h 1985684"/>
              <a:gd name="connsiteX1" fmla="*/ 476564 w 1985684"/>
              <a:gd name="connsiteY1" fmla="*/ 0 h 1985684"/>
              <a:gd name="connsiteX2" fmla="*/ 913415 w 1985684"/>
              <a:gd name="connsiteY2" fmla="*/ 0 h 1985684"/>
              <a:gd name="connsiteX3" fmla="*/ 1449549 w 1985684"/>
              <a:gd name="connsiteY3" fmla="*/ 0 h 1985684"/>
              <a:gd name="connsiteX4" fmla="*/ 1985684 w 1985684"/>
              <a:gd name="connsiteY4" fmla="*/ 0 h 1985684"/>
              <a:gd name="connsiteX5" fmla="*/ 1985684 w 1985684"/>
              <a:gd name="connsiteY5" fmla="*/ 476564 h 1985684"/>
              <a:gd name="connsiteX6" fmla="*/ 1985684 w 1985684"/>
              <a:gd name="connsiteY6" fmla="*/ 933271 h 1985684"/>
              <a:gd name="connsiteX7" fmla="*/ 1985684 w 1985684"/>
              <a:gd name="connsiteY7" fmla="*/ 1429692 h 1985684"/>
              <a:gd name="connsiteX8" fmla="*/ 1985684 w 1985684"/>
              <a:gd name="connsiteY8" fmla="*/ 1985684 h 1985684"/>
              <a:gd name="connsiteX9" fmla="*/ 1528977 w 1985684"/>
              <a:gd name="connsiteY9" fmla="*/ 1985684 h 1985684"/>
              <a:gd name="connsiteX10" fmla="*/ 1032556 w 1985684"/>
              <a:gd name="connsiteY10" fmla="*/ 1985684 h 1985684"/>
              <a:gd name="connsiteX11" fmla="*/ 536135 w 1985684"/>
              <a:gd name="connsiteY11" fmla="*/ 1985684 h 1985684"/>
              <a:gd name="connsiteX12" fmla="*/ 0 w 1985684"/>
              <a:gd name="connsiteY12" fmla="*/ 1985684 h 1985684"/>
              <a:gd name="connsiteX13" fmla="*/ 0 w 1985684"/>
              <a:gd name="connsiteY13" fmla="*/ 1449549 h 1985684"/>
              <a:gd name="connsiteX14" fmla="*/ 0 w 1985684"/>
              <a:gd name="connsiteY14" fmla="*/ 913415 h 1985684"/>
              <a:gd name="connsiteX15" fmla="*/ 0 w 1985684"/>
              <a:gd name="connsiteY15" fmla="*/ 0 h 198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85684" h="1985684" extrusionOk="0">
                <a:moveTo>
                  <a:pt x="0" y="0"/>
                </a:moveTo>
                <a:cubicBezTo>
                  <a:pt x="143022" y="-4218"/>
                  <a:pt x="304600" y="40426"/>
                  <a:pt x="476564" y="0"/>
                </a:cubicBezTo>
                <a:cubicBezTo>
                  <a:pt x="648528" y="-40426"/>
                  <a:pt x="770518" y="44827"/>
                  <a:pt x="913415" y="0"/>
                </a:cubicBezTo>
                <a:cubicBezTo>
                  <a:pt x="1056312" y="-44827"/>
                  <a:pt x="1332023" y="9815"/>
                  <a:pt x="1449549" y="0"/>
                </a:cubicBezTo>
                <a:cubicBezTo>
                  <a:pt x="1567075" y="-9815"/>
                  <a:pt x="1729389" y="10004"/>
                  <a:pt x="1985684" y="0"/>
                </a:cubicBezTo>
                <a:cubicBezTo>
                  <a:pt x="2017345" y="236694"/>
                  <a:pt x="1969142" y="277315"/>
                  <a:pt x="1985684" y="476564"/>
                </a:cubicBezTo>
                <a:cubicBezTo>
                  <a:pt x="2002226" y="675813"/>
                  <a:pt x="1974073" y="793598"/>
                  <a:pt x="1985684" y="933271"/>
                </a:cubicBezTo>
                <a:cubicBezTo>
                  <a:pt x="1997295" y="1072944"/>
                  <a:pt x="1975457" y="1329020"/>
                  <a:pt x="1985684" y="1429692"/>
                </a:cubicBezTo>
                <a:cubicBezTo>
                  <a:pt x="1995911" y="1530364"/>
                  <a:pt x="1939451" y="1839271"/>
                  <a:pt x="1985684" y="1985684"/>
                </a:cubicBezTo>
                <a:cubicBezTo>
                  <a:pt x="1874640" y="2035961"/>
                  <a:pt x="1676660" y="1939076"/>
                  <a:pt x="1528977" y="1985684"/>
                </a:cubicBezTo>
                <a:cubicBezTo>
                  <a:pt x="1381294" y="2032292"/>
                  <a:pt x="1224560" y="1973856"/>
                  <a:pt x="1032556" y="1985684"/>
                </a:cubicBezTo>
                <a:cubicBezTo>
                  <a:pt x="840552" y="1997512"/>
                  <a:pt x="644295" y="1944809"/>
                  <a:pt x="536135" y="1985684"/>
                </a:cubicBezTo>
                <a:cubicBezTo>
                  <a:pt x="427975" y="2026559"/>
                  <a:pt x="204507" y="1968184"/>
                  <a:pt x="0" y="1985684"/>
                </a:cubicBezTo>
                <a:cubicBezTo>
                  <a:pt x="-15528" y="1732461"/>
                  <a:pt x="37055" y="1645730"/>
                  <a:pt x="0" y="1449549"/>
                </a:cubicBezTo>
                <a:cubicBezTo>
                  <a:pt x="-37055" y="1253368"/>
                  <a:pt x="45282" y="1132854"/>
                  <a:pt x="0" y="913415"/>
                </a:cubicBezTo>
                <a:cubicBezTo>
                  <a:pt x="-45282" y="693976"/>
                  <a:pt x="79310" y="193673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7">
            <a:extLst>
              <a:ext uri="{FF2B5EF4-FFF2-40B4-BE49-F238E27FC236}">
                <a16:creationId xmlns:a16="http://schemas.microsoft.com/office/drawing/2014/main" id="{3BE4A697-FB64-3648-9025-7C6860F74ABD}"/>
              </a:ext>
            </a:extLst>
          </p:cNvPr>
          <p:cNvSpPr txBox="1"/>
          <p:nvPr/>
        </p:nvSpPr>
        <p:spPr>
          <a:xfrm>
            <a:off x="9832267" y="62205"/>
            <a:ext cx="2039601" cy="36933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6A296C-AD5D-BC4A-9B93-1BA842CB464E}"/>
              </a:ext>
            </a:extLst>
          </p:cNvPr>
          <p:cNvSpPr txBox="1"/>
          <p:nvPr/>
        </p:nvSpPr>
        <p:spPr>
          <a:xfrm>
            <a:off x="8616492" y="522766"/>
            <a:ext cx="3476441" cy="854176"/>
          </a:xfrm>
          <a:prstGeom prst="rect">
            <a:avLst/>
          </a:prstGeom>
          <a:noFill/>
          <a:ln w="19050">
            <a:solidFill>
              <a:srgbClr val="FF8AD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" panose="03050602040202020205" pitchFamily="66" charset="77"/>
              </a:rPr>
              <a:t>You could use the internet or magazines to get an idea for the prices.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9783888-8632-C147-8CF2-E4D0E8D175A2}"/>
              </a:ext>
            </a:extLst>
          </p:cNvPr>
          <p:cNvSpPr/>
          <p:nvPr/>
        </p:nvSpPr>
        <p:spPr>
          <a:xfrm>
            <a:off x="9012045" y="3896382"/>
            <a:ext cx="2859823" cy="6609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Check these using an online converter!</a:t>
            </a:r>
          </a:p>
        </p:txBody>
      </p:sp>
    </p:spTree>
    <p:extLst>
      <p:ext uri="{BB962C8B-B14F-4D97-AF65-F5344CB8AC3E}">
        <p14:creationId xmlns:p14="http://schemas.microsoft.com/office/powerpoint/2010/main" val="354939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11104B4-1127-014E-B475-B7B4B44A7F33}"/>
              </a:ext>
            </a:extLst>
          </p:cNvPr>
          <p:cNvSpPr txBox="1"/>
          <p:nvPr/>
        </p:nvSpPr>
        <p:spPr>
          <a:xfrm>
            <a:off x="0" y="-27000"/>
            <a:ext cx="12192000" cy="13954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82E46-66A6-C84F-AC36-EFF8EA998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76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Savings-value for money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479BD7-F3F4-8340-9B5C-EFAF224FD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3015" y="5757474"/>
            <a:ext cx="5602539" cy="875269"/>
          </a:xfrm>
          <a:prstGeom prst="roundRect">
            <a:avLst/>
          </a:prstGeom>
          <a:solidFill>
            <a:srgbClr val="7773C4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Chalkboard" panose="03050602040202020205" pitchFamily="66" charset="77"/>
              </a:rPr>
              <a:t>Is expensive always better?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06E616-2A41-504B-BE56-36A0DA578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376" y="0"/>
            <a:ext cx="2975624" cy="192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4BB2600D-A1DC-1742-8119-B3046FBEDF1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48" y="2478737"/>
            <a:ext cx="2465799" cy="23348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381F5AB-AD0E-1D4F-8D72-FA60FC6CBB66}"/>
              </a:ext>
            </a:extLst>
          </p:cNvPr>
          <p:cNvSpPr/>
          <p:nvPr/>
        </p:nvSpPr>
        <p:spPr>
          <a:xfrm>
            <a:off x="337864" y="2200433"/>
            <a:ext cx="2465799" cy="60898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Battery Life: 10 hours and 38 minutes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8468062-E3DC-074F-87F1-EF959D5F9BD9}"/>
              </a:ext>
            </a:extLst>
          </p:cNvPr>
          <p:cNvSpPr/>
          <p:nvPr/>
        </p:nvSpPr>
        <p:spPr>
          <a:xfrm>
            <a:off x="-31641" y="3409188"/>
            <a:ext cx="2465799" cy="60898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Price: </a:t>
            </a:r>
            <a:r>
              <a:rPr lang="en-GB" dirty="0"/>
              <a:t>£</a:t>
            </a:r>
            <a:r>
              <a:rPr lang="en-US" dirty="0"/>
              <a:t>599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F9B0C3-4F60-1849-B284-71570A54C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881" y="2637491"/>
            <a:ext cx="1570404" cy="258978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65BC08D-A0E7-E04E-8E66-11D4E7C9449A}"/>
              </a:ext>
            </a:extLst>
          </p:cNvPr>
          <p:cNvSpPr/>
          <p:nvPr/>
        </p:nvSpPr>
        <p:spPr>
          <a:xfrm>
            <a:off x="55857" y="4363441"/>
            <a:ext cx="2465799" cy="60898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Memory: 64GB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807BA40-E011-544C-9F6D-AE632699DDC9}"/>
              </a:ext>
            </a:extLst>
          </p:cNvPr>
          <p:cNvSpPr/>
          <p:nvPr/>
        </p:nvSpPr>
        <p:spPr>
          <a:xfrm>
            <a:off x="5469575" y="4460010"/>
            <a:ext cx="2276104" cy="51241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Memory: 128GB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08D78C3-EAA7-DE4E-83EE-795531F13C41}"/>
              </a:ext>
            </a:extLst>
          </p:cNvPr>
          <p:cNvSpPr/>
          <p:nvPr/>
        </p:nvSpPr>
        <p:spPr>
          <a:xfrm>
            <a:off x="6668205" y="2049750"/>
            <a:ext cx="2548171" cy="60898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Battery Life: 14 hours and 15 minutes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0788A13-1E9C-F744-B6D3-563249F33CD4}"/>
              </a:ext>
            </a:extLst>
          </p:cNvPr>
          <p:cNvSpPr/>
          <p:nvPr/>
        </p:nvSpPr>
        <p:spPr>
          <a:xfrm>
            <a:off x="5675591" y="3291588"/>
            <a:ext cx="1955594" cy="51241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Price: </a:t>
            </a:r>
            <a:r>
              <a:rPr lang="en-GB" dirty="0"/>
              <a:t>£599</a:t>
            </a:r>
            <a:r>
              <a:rPr lang="en-US" dirty="0"/>
              <a:t>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B7DE749-6CF9-C74A-8D2B-47908F04C98B}"/>
              </a:ext>
            </a:extLst>
          </p:cNvPr>
          <p:cNvSpPr/>
          <p:nvPr/>
        </p:nvSpPr>
        <p:spPr>
          <a:xfrm>
            <a:off x="9212487" y="2987374"/>
            <a:ext cx="2180286" cy="60898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Screen Size: 6.5 inches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2A08613-DAA8-7549-B5D4-A77CD431D849}"/>
              </a:ext>
            </a:extLst>
          </p:cNvPr>
          <p:cNvSpPr/>
          <p:nvPr/>
        </p:nvSpPr>
        <p:spPr>
          <a:xfrm>
            <a:off x="9212487" y="4551827"/>
            <a:ext cx="2180286" cy="60898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 colours to choose from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3C593B-DAD2-E14A-B962-DCBD3625C573}"/>
              </a:ext>
            </a:extLst>
          </p:cNvPr>
          <p:cNvSpPr txBox="1"/>
          <p:nvPr/>
        </p:nvSpPr>
        <p:spPr>
          <a:xfrm>
            <a:off x="2272082" y="1037142"/>
            <a:ext cx="644519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halkboard" panose="03050602040202020205" pitchFamily="66" charset="77"/>
              </a:rPr>
              <a:t>Although an item may cost more, this does not guarantee a noticeable difference in quality.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847B902-04C1-8343-8804-5B08667C9465}"/>
              </a:ext>
            </a:extLst>
          </p:cNvPr>
          <p:cNvSpPr/>
          <p:nvPr/>
        </p:nvSpPr>
        <p:spPr>
          <a:xfrm>
            <a:off x="3348816" y="1975975"/>
            <a:ext cx="2001248" cy="60898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 colours to choose from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0024DCE-F2B2-FB4B-AF68-41FB2A05F3AA}"/>
              </a:ext>
            </a:extLst>
          </p:cNvPr>
          <p:cNvSpPr/>
          <p:nvPr/>
        </p:nvSpPr>
        <p:spPr>
          <a:xfrm>
            <a:off x="3208373" y="4596281"/>
            <a:ext cx="2180286" cy="60898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Screen Size: 6.1 inches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E61B375-D9F7-4146-B6F3-A78AE500E262}"/>
              </a:ext>
            </a:extLst>
          </p:cNvPr>
          <p:cNvSpPr/>
          <p:nvPr/>
        </p:nvSpPr>
        <p:spPr>
          <a:xfrm>
            <a:off x="9418131" y="2208054"/>
            <a:ext cx="2572113" cy="605113"/>
          </a:xfrm>
          <a:prstGeom prst="roundRect">
            <a:avLst/>
          </a:prstGeom>
          <a:solidFill>
            <a:srgbClr val="FF8AD8"/>
          </a:solidFill>
          <a:ln w="28575">
            <a:solidFill>
              <a:srgbClr val="8F2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Samsung Galaxy S20 FE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F4D276F-0591-CA45-B9A1-9B0CCDA7C8CE}"/>
              </a:ext>
            </a:extLst>
          </p:cNvPr>
          <p:cNvSpPr/>
          <p:nvPr/>
        </p:nvSpPr>
        <p:spPr>
          <a:xfrm>
            <a:off x="723377" y="5066053"/>
            <a:ext cx="2572113" cy="605113"/>
          </a:xfrm>
          <a:prstGeom prst="roundRect">
            <a:avLst/>
          </a:prstGeom>
          <a:solidFill>
            <a:srgbClr val="FF8AD8"/>
          </a:solidFill>
          <a:ln w="28575">
            <a:solidFill>
              <a:srgbClr val="8F2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iPhone 11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076CE8E-1A7B-6E4C-922F-F32F3BF86514}"/>
              </a:ext>
            </a:extLst>
          </p:cNvPr>
          <p:cNvSpPr/>
          <p:nvPr/>
        </p:nvSpPr>
        <p:spPr>
          <a:xfrm>
            <a:off x="469557" y="6109653"/>
            <a:ext cx="5856359" cy="6945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halkboard" panose="03050602040202020205" pitchFamily="66" charset="77"/>
              </a:rPr>
              <a:t>Using the internet/magazines, choose a mobile phone for an older member of your family or a friend.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00FFC98-54E0-3E4C-A84F-506ABA04CE27}"/>
              </a:ext>
            </a:extLst>
          </p:cNvPr>
          <p:cNvSpPr/>
          <p:nvPr/>
        </p:nvSpPr>
        <p:spPr>
          <a:xfrm>
            <a:off x="1840374" y="5751897"/>
            <a:ext cx="3629201" cy="449952"/>
          </a:xfrm>
          <a:prstGeom prst="roundRect">
            <a:avLst/>
          </a:prstGeom>
          <a:solidFill>
            <a:srgbClr val="98E07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halkboard" panose="03050602040202020205" pitchFamily="66" charset="77"/>
              </a:rPr>
              <a:t>Additional Activity: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6F81A3A4-1629-2449-8825-C280AF8704EB}"/>
              </a:ext>
            </a:extLst>
          </p:cNvPr>
          <p:cNvSpPr txBox="1"/>
          <p:nvPr/>
        </p:nvSpPr>
        <p:spPr>
          <a:xfrm>
            <a:off x="232481" y="110493"/>
            <a:ext cx="2039601" cy="36933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E3DAA30-DCDA-764E-8BFC-1398AD2A5543}"/>
              </a:ext>
            </a:extLst>
          </p:cNvPr>
          <p:cNvSpPr/>
          <p:nvPr/>
        </p:nvSpPr>
        <p:spPr>
          <a:xfrm>
            <a:off x="323946" y="705026"/>
            <a:ext cx="2197710" cy="127095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halkboard" panose="03050602040202020205" pitchFamily="66" charset="77"/>
              </a:rPr>
              <a:t>Remember!!</a:t>
            </a:r>
          </a:p>
        </p:txBody>
      </p:sp>
    </p:spTree>
    <p:extLst>
      <p:ext uri="{BB962C8B-B14F-4D97-AF65-F5344CB8AC3E}">
        <p14:creationId xmlns:p14="http://schemas.microsoft.com/office/powerpoint/2010/main" val="365465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5AE69C-3371-9141-8B78-7E3AED2834CB}"/>
              </a:ext>
            </a:extLst>
          </p:cNvPr>
          <p:cNvSpPr txBox="1"/>
          <p:nvPr/>
        </p:nvSpPr>
        <p:spPr>
          <a:xfrm>
            <a:off x="0" y="-27000"/>
            <a:ext cx="12192000" cy="13954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EE218-3B6C-7E45-B473-54B1FE14C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99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Chalkboard" panose="03050602040202020205" pitchFamily="66" charset="77"/>
              </a:rPr>
              <a:t>Do you want to learn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E94CF-06C0-F447-B840-93724CF78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72" y="1489950"/>
            <a:ext cx="5163207" cy="5002925"/>
          </a:xfrm>
        </p:spPr>
        <p:txBody>
          <a:bodyPr>
            <a:normAutofit fontScale="92500"/>
          </a:bodyPr>
          <a:lstStyle/>
          <a:p>
            <a:r>
              <a:rPr lang="en-GB" sz="2200" b="1" dirty="0">
                <a:latin typeface="Chalkboard" panose="03050602040202020205" pitchFamily="66" charset="77"/>
              </a:rPr>
              <a:t>KS2 Maths: Handling Money &amp; Giving Change with The Next Step </a:t>
            </a:r>
            <a:r>
              <a:rPr lang="en-US" sz="2200" dirty="0">
                <a:latin typeface="Chalkboard" panose="03050602040202020205" pitchFamily="66" charset="77"/>
                <a:hlinkClick r:id="rId2"/>
              </a:rPr>
              <a:t>https://www.bbc.co.uk/teach/supermovers/ks2-maths-handling-money-and-giving-change-with-the-next-step/zjr6kmn</a:t>
            </a:r>
            <a:endParaRPr lang="en-US" sz="2200" dirty="0">
              <a:latin typeface="Chalkboard" panose="03050602040202020205" pitchFamily="66" charset="77"/>
            </a:endParaRPr>
          </a:p>
          <a:p>
            <a:r>
              <a:rPr lang="en-US" sz="2200" b="1" dirty="0">
                <a:latin typeface="Chalkboard" panose="03050602040202020205" pitchFamily="66" charset="77"/>
              </a:rPr>
              <a:t>Book-’The Bed and Breakfast Star’ </a:t>
            </a:r>
            <a:r>
              <a:rPr lang="en-US" sz="2200" dirty="0">
                <a:latin typeface="Chalkboard" panose="03050602040202020205" pitchFamily="66" charset="77"/>
              </a:rPr>
              <a:t>by Jacqueline Wilson-a story about a family who has to give up their house because the money they earned wasn’t enough to pay all the bills.</a:t>
            </a:r>
          </a:p>
          <a:p>
            <a:r>
              <a:rPr lang="en-US" sz="2200" b="1" dirty="0">
                <a:latin typeface="Chalkboard" panose="03050602040202020205" pitchFamily="66" charset="77"/>
              </a:rPr>
              <a:t>Super Grocery Shopper- </a:t>
            </a:r>
            <a:r>
              <a:rPr lang="en-US" sz="2200" dirty="0">
                <a:hlinkClick r:id="rId3"/>
              </a:rPr>
              <a:t>https://www.mathgametime.com/games/super-grocery-shopper</a:t>
            </a:r>
            <a:endParaRPr lang="en-US" sz="2200" dirty="0"/>
          </a:p>
          <a:p>
            <a:r>
              <a:rPr lang="en-US" sz="2200" b="1" dirty="0">
                <a:latin typeface="Chalkboard" panose="03050602040202020205" pitchFamily="66" charset="77"/>
              </a:rPr>
              <a:t>Financial Decision Making</a:t>
            </a:r>
            <a:r>
              <a:rPr lang="en-US" sz="2200" dirty="0">
                <a:latin typeface="Chalkboard" panose="03050602040202020205" pitchFamily="66" charset="77"/>
              </a:rPr>
              <a:t>-https://</a:t>
            </a:r>
            <a:r>
              <a:rPr lang="en-US" sz="2200" dirty="0" err="1">
                <a:latin typeface="Chalkboard" panose="03050602040202020205" pitchFamily="66" charset="77"/>
              </a:rPr>
              <a:t>www.bbc.co.uk</a:t>
            </a:r>
            <a:r>
              <a:rPr lang="en-US" sz="2200" dirty="0">
                <a:latin typeface="Chalkboard" panose="03050602040202020205" pitchFamily="66" charset="77"/>
              </a:rPr>
              <a:t>/bitesize/topics/z8yv4wx/articles/</a:t>
            </a:r>
            <a:r>
              <a:rPr lang="en-US" sz="2200" dirty="0" err="1">
                <a:latin typeface="Chalkboard" panose="03050602040202020205" pitchFamily="66" charset="77"/>
              </a:rPr>
              <a:t>zgghgdm</a:t>
            </a:r>
            <a:endParaRPr lang="en-US" sz="2200" dirty="0">
              <a:highlight>
                <a:srgbClr val="FFFF00"/>
              </a:highlight>
              <a:latin typeface="Chalkboard" panose="03050602040202020205" pitchFamily="66" charset="77"/>
            </a:endParaRPr>
          </a:p>
          <a:p>
            <a:endParaRPr lang="en-US" dirty="0">
              <a:highlight>
                <a:srgbClr val="FFFF00"/>
              </a:highlight>
              <a:latin typeface="Chalkboard" panose="03050602040202020205" pitchFamily="66" charset="77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21FEC-B518-324C-A16D-05FEA54AB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716" y="1403585"/>
            <a:ext cx="3319407" cy="2006438"/>
          </a:xfrm>
          <a:custGeom>
            <a:avLst/>
            <a:gdLst>
              <a:gd name="connsiteX0" fmla="*/ 0 w 3319407"/>
              <a:gd name="connsiteY0" fmla="*/ 0 h 2006438"/>
              <a:gd name="connsiteX1" fmla="*/ 486846 w 3319407"/>
              <a:gd name="connsiteY1" fmla="*/ 0 h 2006438"/>
              <a:gd name="connsiteX2" fmla="*/ 1073275 w 3319407"/>
              <a:gd name="connsiteY2" fmla="*/ 0 h 2006438"/>
              <a:gd name="connsiteX3" fmla="*/ 1526927 w 3319407"/>
              <a:gd name="connsiteY3" fmla="*/ 0 h 2006438"/>
              <a:gd name="connsiteX4" fmla="*/ 2113356 w 3319407"/>
              <a:gd name="connsiteY4" fmla="*/ 0 h 2006438"/>
              <a:gd name="connsiteX5" fmla="*/ 2567008 w 3319407"/>
              <a:gd name="connsiteY5" fmla="*/ 0 h 2006438"/>
              <a:gd name="connsiteX6" fmla="*/ 3319407 w 3319407"/>
              <a:gd name="connsiteY6" fmla="*/ 0 h 2006438"/>
              <a:gd name="connsiteX7" fmla="*/ 3319407 w 3319407"/>
              <a:gd name="connsiteY7" fmla="*/ 441416 h 2006438"/>
              <a:gd name="connsiteX8" fmla="*/ 3319407 w 3319407"/>
              <a:gd name="connsiteY8" fmla="*/ 882833 h 2006438"/>
              <a:gd name="connsiteX9" fmla="*/ 3319407 w 3319407"/>
              <a:gd name="connsiteY9" fmla="*/ 1384442 h 2006438"/>
              <a:gd name="connsiteX10" fmla="*/ 3319407 w 3319407"/>
              <a:gd name="connsiteY10" fmla="*/ 2006438 h 2006438"/>
              <a:gd name="connsiteX11" fmla="*/ 2766173 w 3319407"/>
              <a:gd name="connsiteY11" fmla="*/ 2006438 h 2006438"/>
              <a:gd name="connsiteX12" fmla="*/ 2179744 w 3319407"/>
              <a:gd name="connsiteY12" fmla="*/ 2006438 h 2006438"/>
              <a:gd name="connsiteX13" fmla="*/ 1626509 w 3319407"/>
              <a:gd name="connsiteY13" fmla="*/ 2006438 h 2006438"/>
              <a:gd name="connsiteX14" fmla="*/ 1073275 w 3319407"/>
              <a:gd name="connsiteY14" fmla="*/ 2006438 h 2006438"/>
              <a:gd name="connsiteX15" fmla="*/ 586429 w 3319407"/>
              <a:gd name="connsiteY15" fmla="*/ 2006438 h 2006438"/>
              <a:gd name="connsiteX16" fmla="*/ 0 w 3319407"/>
              <a:gd name="connsiteY16" fmla="*/ 2006438 h 2006438"/>
              <a:gd name="connsiteX17" fmla="*/ 0 w 3319407"/>
              <a:gd name="connsiteY17" fmla="*/ 1565022 h 2006438"/>
              <a:gd name="connsiteX18" fmla="*/ 0 w 3319407"/>
              <a:gd name="connsiteY18" fmla="*/ 1123605 h 2006438"/>
              <a:gd name="connsiteX19" fmla="*/ 0 w 3319407"/>
              <a:gd name="connsiteY19" fmla="*/ 662125 h 2006438"/>
              <a:gd name="connsiteX20" fmla="*/ 0 w 3319407"/>
              <a:gd name="connsiteY20" fmla="*/ 0 h 200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19407" h="2006438" fill="none" extrusionOk="0">
                <a:moveTo>
                  <a:pt x="0" y="0"/>
                </a:moveTo>
                <a:cubicBezTo>
                  <a:pt x="194901" y="-26686"/>
                  <a:pt x="251545" y="47536"/>
                  <a:pt x="486846" y="0"/>
                </a:cubicBezTo>
                <a:cubicBezTo>
                  <a:pt x="722147" y="-47536"/>
                  <a:pt x="789643" y="69698"/>
                  <a:pt x="1073275" y="0"/>
                </a:cubicBezTo>
                <a:cubicBezTo>
                  <a:pt x="1356907" y="-69698"/>
                  <a:pt x="1392310" y="4201"/>
                  <a:pt x="1526927" y="0"/>
                </a:cubicBezTo>
                <a:cubicBezTo>
                  <a:pt x="1661544" y="-4201"/>
                  <a:pt x="1927341" y="45666"/>
                  <a:pt x="2113356" y="0"/>
                </a:cubicBezTo>
                <a:cubicBezTo>
                  <a:pt x="2299371" y="-45666"/>
                  <a:pt x="2462453" y="25267"/>
                  <a:pt x="2567008" y="0"/>
                </a:cubicBezTo>
                <a:cubicBezTo>
                  <a:pt x="2671563" y="-25267"/>
                  <a:pt x="2980197" y="65342"/>
                  <a:pt x="3319407" y="0"/>
                </a:cubicBezTo>
                <a:cubicBezTo>
                  <a:pt x="3343275" y="132590"/>
                  <a:pt x="3302659" y="267507"/>
                  <a:pt x="3319407" y="441416"/>
                </a:cubicBezTo>
                <a:cubicBezTo>
                  <a:pt x="3336155" y="615325"/>
                  <a:pt x="3268980" y="787987"/>
                  <a:pt x="3319407" y="882833"/>
                </a:cubicBezTo>
                <a:cubicBezTo>
                  <a:pt x="3369834" y="977679"/>
                  <a:pt x="3303005" y="1253980"/>
                  <a:pt x="3319407" y="1384442"/>
                </a:cubicBezTo>
                <a:cubicBezTo>
                  <a:pt x="3335809" y="1514904"/>
                  <a:pt x="3315375" y="1828139"/>
                  <a:pt x="3319407" y="2006438"/>
                </a:cubicBezTo>
                <a:cubicBezTo>
                  <a:pt x="3131123" y="2069783"/>
                  <a:pt x="2887736" y="1972039"/>
                  <a:pt x="2766173" y="2006438"/>
                </a:cubicBezTo>
                <a:cubicBezTo>
                  <a:pt x="2644610" y="2040837"/>
                  <a:pt x="2455523" y="1972743"/>
                  <a:pt x="2179744" y="2006438"/>
                </a:cubicBezTo>
                <a:cubicBezTo>
                  <a:pt x="1903965" y="2040133"/>
                  <a:pt x="1899064" y="2006361"/>
                  <a:pt x="1626509" y="2006438"/>
                </a:cubicBezTo>
                <a:cubicBezTo>
                  <a:pt x="1353955" y="2006515"/>
                  <a:pt x="1198100" y="1956844"/>
                  <a:pt x="1073275" y="2006438"/>
                </a:cubicBezTo>
                <a:cubicBezTo>
                  <a:pt x="948450" y="2056032"/>
                  <a:pt x="814405" y="1973578"/>
                  <a:pt x="586429" y="2006438"/>
                </a:cubicBezTo>
                <a:cubicBezTo>
                  <a:pt x="358453" y="2039298"/>
                  <a:pt x="178702" y="1977901"/>
                  <a:pt x="0" y="2006438"/>
                </a:cubicBezTo>
                <a:cubicBezTo>
                  <a:pt x="-17740" y="1787352"/>
                  <a:pt x="12151" y="1760375"/>
                  <a:pt x="0" y="1565022"/>
                </a:cubicBezTo>
                <a:cubicBezTo>
                  <a:pt x="-12151" y="1369669"/>
                  <a:pt x="21367" y="1328408"/>
                  <a:pt x="0" y="1123605"/>
                </a:cubicBezTo>
                <a:cubicBezTo>
                  <a:pt x="-21367" y="918802"/>
                  <a:pt x="45995" y="854744"/>
                  <a:pt x="0" y="662125"/>
                </a:cubicBezTo>
                <a:cubicBezTo>
                  <a:pt x="-45995" y="469506"/>
                  <a:pt x="11666" y="166697"/>
                  <a:pt x="0" y="0"/>
                </a:cubicBezTo>
                <a:close/>
              </a:path>
              <a:path w="3319407" h="2006438" stroke="0" extrusionOk="0">
                <a:moveTo>
                  <a:pt x="0" y="0"/>
                </a:moveTo>
                <a:cubicBezTo>
                  <a:pt x="225273" y="-21586"/>
                  <a:pt x="356194" y="48608"/>
                  <a:pt x="520040" y="0"/>
                </a:cubicBezTo>
                <a:cubicBezTo>
                  <a:pt x="683886" y="-48608"/>
                  <a:pt x="891275" y="45956"/>
                  <a:pt x="1106469" y="0"/>
                </a:cubicBezTo>
                <a:cubicBezTo>
                  <a:pt x="1321663" y="-45956"/>
                  <a:pt x="1427558" y="41136"/>
                  <a:pt x="1726092" y="0"/>
                </a:cubicBezTo>
                <a:cubicBezTo>
                  <a:pt x="2024626" y="-41136"/>
                  <a:pt x="2041891" y="59672"/>
                  <a:pt x="2345714" y="0"/>
                </a:cubicBezTo>
                <a:cubicBezTo>
                  <a:pt x="2649537" y="-59672"/>
                  <a:pt x="2904258" y="91838"/>
                  <a:pt x="3319407" y="0"/>
                </a:cubicBezTo>
                <a:cubicBezTo>
                  <a:pt x="3350519" y="191128"/>
                  <a:pt x="3291573" y="320177"/>
                  <a:pt x="3319407" y="501610"/>
                </a:cubicBezTo>
                <a:cubicBezTo>
                  <a:pt x="3347241" y="683043"/>
                  <a:pt x="3288477" y="763817"/>
                  <a:pt x="3319407" y="1003219"/>
                </a:cubicBezTo>
                <a:cubicBezTo>
                  <a:pt x="3350337" y="1242621"/>
                  <a:pt x="3303053" y="1266351"/>
                  <a:pt x="3319407" y="1484764"/>
                </a:cubicBezTo>
                <a:cubicBezTo>
                  <a:pt x="3335761" y="1703178"/>
                  <a:pt x="3312114" y="1831101"/>
                  <a:pt x="3319407" y="2006438"/>
                </a:cubicBezTo>
                <a:cubicBezTo>
                  <a:pt x="3086051" y="2040304"/>
                  <a:pt x="3008582" y="1973375"/>
                  <a:pt x="2699784" y="2006438"/>
                </a:cubicBezTo>
                <a:cubicBezTo>
                  <a:pt x="2390986" y="2039501"/>
                  <a:pt x="2442609" y="1965519"/>
                  <a:pt x="2212938" y="2006438"/>
                </a:cubicBezTo>
                <a:cubicBezTo>
                  <a:pt x="1983267" y="2047357"/>
                  <a:pt x="1920413" y="1981897"/>
                  <a:pt x="1759286" y="2006438"/>
                </a:cubicBezTo>
                <a:cubicBezTo>
                  <a:pt x="1598159" y="2030979"/>
                  <a:pt x="1400438" y="2002808"/>
                  <a:pt x="1139663" y="2006438"/>
                </a:cubicBezTo>
                <a:cubicBezTo>
                  <a:pt x="878888" y="2010068"/>
                  <a:pt x="845884" y="1951958"/>
                  <a:pt x="619623" y="2006438"/>
                </a:cubicBezTo>
                <a:cubicBezTo>
                  <a:pt x="393362" y="2060918"/>
                  <a:pt x="153585" y="1988476"/>
                  <a:pt x="0" y="2006438"/>
                </a:cubicBezTo>
                <a:cubicBezTo>
                  <a:pt x="-21957" y="1879040"/>
                  <a:pt x="34426" y="1664251"/>
                  <a:pt x="0" y="1565022"/>
                </a:cubicBezTo>
                <a:cubicBezTo>
                  <a:pt x="-34426" y="1465793"/>
                  <a:pt x="17847" y="1275045"/>
                  <a:pt x="0" y="1103541"/>
                </a:cubicBezTo>
                <a:cubicBezTo>
                  <a:pt x="-17847" y="932037"/>
                  <a:pt x="34592" y="758366"/>
                  <a:pt x="0" y="601931"/>
                </a:cubicBezTo>
                <a:cubicBezTo>
                  <a:pt x="-34592" y="445496"/>
                  <a:pt x="60270" y="258564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917155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CD890AD-B934-E245-B813-D42A43B7B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" t="2426" r="2631" b="3076"/>
          <a:stretch/>
        </p:blipFill>
        <p:spPr bwMode="auto">
          <a:xfrm rot="21266883">
            <a:off x="6842782" y="3067944"/>
            <a:ext cx="1828800" cy="2656525"/>
          </a:xfrm>
          <a:custGeom>
            <a:avLst/>
            <a:gdLst>
              <a:gd name="connsiteX0" fmla="*/ 0 w 1828800"/>
              <a:gd name="connsiteY0" fmla="*/ 0 h 2656525"/>
              <a:gd name="connsiteX1" fmla="*/ 438912 w 1828800"/>
              <a:gd name="connsiteY1" fmla="*/ 0 h 2656525"/>
              <a:gd name="connsiteX2" fmla="*/ 841248 w 1828800"/>
              <a:gd name="connsiteY2" fmla="*/ 0 h 2656525"/>
              <a:gd name="connsiteX3" fmla="*/ 1335024 w 1828800"/>
              <a:gd name="connsiteY3" fmla="*/ 0 h 2656525"/>
              <a:gd name="connsiteX4" fmla="*/ 1828800 w 1828800"/>
              <a:gd name="connsiteY4" fmla="*/ 0 h 2656525"/>
              <a:gd name="connsiteX5" fmla="*/ 1828800 w 1828800"/>
              <a:gd name="connsiteY5" fmla="*/ 504740 h 2656525"/>
              <a:gd name="connsiteX6" fmla="*/ 1828800 w 1828800"/>
              <a:gd name="connsiteY6" fmla="*/ 982914 h 2656525"/>
              <a:gd name="connsiteX7" fmla="*/ 1828800 w 1828800"/>
              <a:gd name="connsiteY7" fmla="*/ 1514219 h 2656525"/>
              <a:gd name="connsiteX8" fmla="*/ 1828800 w 1828800"/>
              <a:gd name="connsiteY8" fmla="*/ 2045524 h 2656525"/>
              <a:gd name="connsiteX9" fmla="*/ 1828800 w 1828800"/>
              <a:gd name="connsiteY9" fmla="*/ 2656525 h 2656525"/>
              <a:gd name="connsiteX10" fmla="*/ 1408176 w 1828800"/>
              <a:gd name="connsiteY10" fmla="*/ 2656525 h 2656525"/>
              <a:gd name="connsiteX11" fmla="*/ 950976 w 1828800"/>
              <a:gd name="connsiteY11" fmla="*/ 2656525 h 2656525"/>
              <a:gd name="connsiteX12" fmla="*/ 512064 w 1828800"/>
              <a:gd name="connsiteY12" fmla="*/ 2656525 h 2656525"/>
              <a:gd name="connsiteX13" fmla="*/ 0 w 1828800"/>
              <a:gd name="connsiteY13" fmla="*/ 2656525 h 2656525"/>
              <a:gd name="connsiteX14" fmla="*/ 0 w 1828800"/>
              <a:gd name="connsiteY14" fmla="*/ 2072090 h 2656525"/>
              <a:gd name="connsiteX15" fmla="*/ 0 w 1828800"/>
              <a:gd name="connsiteY15" fmla="*/ 1487654 h 2656525"/>
              <a:gd name="connsiteX16" fmla="*/ 0 w 1828800"/>
              <a:gd name="connsiteY16" fmla="*/ 956349 h 2656525"/>
              <a:gd name="connsiteX17" fmla="*/ 0 w 1828800"/>
              <a:gd name="connsiteY17" fmla="*/ 0 h 265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28800" h="2656525" extrusionOk="0">
                <a:moveTo>
                  <a:pt x="0" y="0"/>
                </a:moveTo>
                <a:cubicBezTo>
                  <a:pt x="87918" y="-36019"/>
                  <a:pt x="284634" y="9082"/>
                  <a:pt x="438912" y="0"/>
                </a:cubicBezTo>
                <a:cubicBezTo>
                  <a:pt x="593190" y="-9082"/>
                  <a:pt x="733291" y="24308"/>
                  <a:pt x="841248" y="0"/>
                </a:cubicBezTo>
                <a:cubicBezTo>
                  <a:pt x="949205" y="-24308"/>
                  <a:pt x="1136981" y="52911"/>
                  <a:pt x="1335024" y="0"/>
                </a:cubicBezTo>
                <a:cubicBezTo>
                  <a:pt x="1533067" y="-52911"/>
                  <a:pt x="1700257" y="24251"/>
                  <a:pt x="1828800" y="0"/>
                </a:cubicBezTo>
                <a:cubicBezTo>
                  <a:pt x="1860220" y="130333"/>
                  <a:pt x="1800458" y="267471"/>
                  <a:pt x="1828800" y="504740"/>
                </a:cubicBezTo>
                <a:cubicBezTo>
                  <a:pt x="1857142" y="742009"/>
                  <a:pt x="1807291" y="837314"/>
                  <a:pt x="1828800" y="982914"/>
                </a:cubicBezTo>
                <a:cubicBezTo>
                  <a:pt x="1850309" y="1128514"/>
                  <a:pt x="1816641" y="1368828"/>
                  <a:pt x="1828800" y="1514219"/>
                </a:cubicBezTo>
                <a:cubicBezTo>
                  <a:pt x="1840959" y="1659610"/>
                  <a:pt x="1773183" y="1865954"/>
                  <a:pt x="1828800" y="2045524"/>
                </a:cubicBezTo>
                <a:cubicBezTo>
                  <a:pt x="1884417" y="2225094"/>
                  <a:pt x="1828763" y="2424480"/>
                  <a:pt x="1828800" y="2656525"/>
                </a:cubicBezTo>
                <a:cubicBezTo>
                  <a:pt x="1723164" y="2702991"/>
                  <a:pt x="1560141" y="2628527"/>
                  <a:pt x="1408176" y="2656525"/>
                </a:cubicBezTo>
                <a:cubicBezTo>
                  <a:pt x="1256211" y="2684523"/>
                  <a:pt x="1093171" y="2602475"/>
                  <a:pt x="950976" y="2656525"/>
                </a:cubicBezTo>
                <a:cubicBezTo>
                  <a:pt x="808781" y="2710575"/>
                  <a:pt x="621283" y="2651110"/>
                  <a:pt x="512064" y="2656525"/>
                </a:cubicBezTo>
                <a:cubicBezTo>
                  <a:pt x="402845" y="2661940"/>
                  <a:pt x="116880" y="2654808"/>
                  <a:pt x="0" y="2656525"/>
                </a:cubicBezTo>
                <a:cubicBezTo>
                  <a:pt x="-68909" y="2438062"/>
                  <a:pt x="34564" y="2261903"/>
                  <a:pt x="0" y="2072090"/>
                </a:cubicBezTo>
                <a:cubicBezTo>
                  <a:pt x="-34564" y="1882278"/>
                  <a:pt x="49959" y="1745776"/>
                  <a:pt x="0" y="1487654"/>
                </a:cubicBezTo>
                <a:cubicBezTo>
                  <a:pt x="-49959" y="1229532"/>
                  <a:pt x="55065" y="1105373"/>
                  <a:pt x="0" y="956349"/>
                </a:cubicBezTo>
                <a:cubicBezTo>
                  <a:pt x="-55065" y="807326"/>
                  <a:pt x="55467" y="204855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69FA14C-C7EE-6542-A830-049C16FE889D}"/>
              </a:ext>
            </a:extLst>
          </p:cNvPr>
          <p:cNvSpPr/>
          <p:nvPr/>
        </p:nvSpPr>
        <p:spPr>
          <a:xfrm>
            <a:off x="7435426" y="5595709"/>
            <a:ext cx="4454402" cy="901950"/>
          </a:xfrm>
          <a:custGeom>
            <a:avLst/>
            <a:gdLst>
              <a:gd name="connsiteX0" fmla="*/ 0 w 4454402"/>
              <a:gd name="connsiteY0" fmla="*/ 150328 h 901950"/>
              <a:gd name="connsiteX1" fmla="*/ 150328 w 4454402"/>
              <a:gd name="connsiteY1" fmla="*/ 0 h 901950"/>
              <a:gd name="connsiteX2" fmla="*/ 743720 w 4454402"/>
              <a:gd name="connsiteY2" fmla="*/ 0 h 901950"/>
              <a:gd name="connsiteX3" fmla="*/ 1254038 w 4454402"/>
              <a:gd name="connsiteY3" fmla="*/ 0 h 901950"/>
              <a:gd name="connsiteX4" fmla="*/ 1888967 w 4454402"/>
              <a:gd name="connsiteY4" fmla="*/ 0 h 901950"/>
              <a:gd name="connsiteX5" fmla="*/ 2399285 w 4454402"/>
              <a:gd name="connsiteY5" fmla="*/ 0 h 901950"/>
              <a:gd name="connsiteX6" fmla="*/ 3034215 w 4454402"/>
              <a:gd name="connsiteY6" fmla="*/ 0 h 901950"/>
              <a:gd name="connsiteX7" fmla="*/ 3502994 w 4454402"/>
              <a:gd name="connsiteY7" fmla="*/ 0 h 901950"/>
              <a:gd name="connsiteX8" fmla="*/ 4304074 w 4454402"/>
              <a:gd name="connsiteY8" fmla="*/ 0 h 901950"/>
              <a:gd name="connsiteX9" fmla="*/ 4454402 w 4454402"/>
              <a:gd name="connsiteY9" fmla="*/ 150328 h 901950"/>
              <a:gd name="connsiteX10" fmla="*/ 4454402 w 4454402"/>
              <a:gd name="connsiteY10" fmla="*/ 450975 h 901950"/>
              <a:gd name="connsiteX11" fmla="*/ 4454402 w 4454402"/>
              <a:gd name="connsiteY11" fmla="*/ 751622 h 901950"/>
              <a:gd name="connsiteX12" fmla="*/ 4304074 w 4454402"/>
              <a:gd name="connsiteY12" fmla="*/ 901950 h 901950"/>
              <a:gd name="connsiteX13" fmla="*/ 3793757 w 4454402"/>
              <a:gd name="connsiteY13" fmla="*/ 901950 h 901950"/>
              <a:gd name="connsiteX14" fmla="*/ 3241902 w 4454402"/>
              <a:gd name="connsiteY14" fmla="*/ 901950 h 901950"/>
              <a:gd name="connsiteX15" fmla="*/ 2648510 w 4454402"/>
              <a:gd name="connsiteY15" fmla="*/ 901950 h 901950"/>
              <a:gd name="connsiteX16" fmla="*/ 2138192 w 4454402"/>
              <a:gd name="connsiteY16" fmla="*/ 901950 h 901950"/>
              <a:gd name="connsiteX17" fmla="*/ 1461725 w 4454402"/>
              <a:gd name="connsiteY17" fmla="*/ 901950 h 901950"/>
              <a:gd name="connsiteX18" fmla="*/ 868333 w 4454402"/>
              <a:gd name="connsiteY18" fmla="*/ 901950 h 901950"/>
              <a:gd name="connsiteX19" fmla="*/ 150328 w 4454402"/>
              <a:gd name="connsiteY19" fmla="*/ 901950 h 901950"/>
              <a:gd name="connsiteX20" fmla="*/ 0 w 4454402"/>
              <a:gd name="connsiteY20" fmla="*/ 751622 h 901950"/>
              <a:gd name="connsiteX21" fmla="*/ 0 w 4454402"/>
              <a:gd name="connsiteY21" fmla="*/ 438949 h 901950"/>
              <a:gd name="connsiteX22" fmla="*/ 0 w 4454402"/>
              <a:gd name="connsiteY22" fmla="*/ 150328 h 90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54402" h="901950" fill="none" extrusionOk="0">
                <a:moveTo>
                  <a:pt x="0" y="150328"/>
                </a:moveTo>
                <a:cubicBezTo>
                  <a:pt x="-5561" y="66989"/>
                  <a:pt x="83333" y="13800"/>
                  <a:pt x="150328" y="0"/>
                </a:cubicBezTo>
                <a:cubicBezTo>
                  <a:pt x="429871" y="-26783"/>
                  <a:pt x="576394" y="33124"/>
                  <a:pt x="743720" y="0"/>
                </a:cubicBezTo>
                <a:cubicBezTo>
                  <a:pt x="911046" y="-33124"/>
                  <a:pt x="1140447" y="11141"/>
                  <a:pt x="1254038" y="0"/>
                </a:cubicBezTo>
                <a:cubicBezTo>
                  <a:pt x="1367629" y="-11141"/>
                  <a:pt x="1618962" y="22330"/>
                  <a:pt x="1888967" y="0"/>
                </a:cubicBezTo>
                <a:cubicBezTo>
                  <a:pt x="2158972" y="-22330"/>
                  <a:pt x="2254120" y="29159"/>
                  <a:pt x="2399285" y="0"/>
                </a:cubicBezTo>
                <a:cubicBezTo>
                  <a:pt x="2544450" y="-29159"/>
                  <a:pt x="2866773" y="62846"/>
                  <a:pt x="3034215" y="0"/>
                </a:cubicBezTo>
                <a:cubicBezTo>
                  <a:pt x="3201657" y="-62846"/>
                  <a:pt x="3406838" y="50849"/>
                  <a:pt x="3502994" y="0"/>
                </a:cubicBezTo>
                <a:cubicBezTo>
                  <a:pt x="3599150" y="-50849"/>
                  <a:pt x="3934485" y="94885"/>
                  <a:pt x="4304074" y="0"/>
                </a:cubicBezTo>
                <a:cubicBezTo>
                  <a:pt x="4397990" y="10100"/>
                  <a:pt x="4464180" y="61458"/>
                  <a:pt x="4454402" y="150328"/>
                </a:cubicBezTo>
                <a:cubicBezTo>
                  <a:pt x="4460822" y="257303"/>
                  <a:pt x="4425689" y="365917"/>
                  <a:pt x="4454402" y="450975"/>
                </a:cubicBezTo>
                <a:cubicBezTo>
                  <a:pt x="4483115" y="536033"/>
                  <a:pt x="4421731" y="671057"/>
                  <a:pt x="4454402" y="751622"/>
                </a:cubicBezTo>
                <a:cubicBezTo>
                  <a:pt x="4460351" y="833072"/>
                  <a:pt x="4386286" y="907574"/>
                  <a:pt x="4304074" y="901950"/>
                </a:cubicBezTo>
                <a:cubicBezTo>
                  <a:pt x="4052007" y="921614"/>
                  <a:pt x="3979801" y="898488"/>
                  <a:pt x="3793757" y="901950"/>
                </a:cubicBezTo>
                <a:cubicBezTo>
                  <a:pt x="3607713" y="905412"/>
                  <a:pt x="3470909" y="855884"/>
                  <a:pt x="3241902" y="901950"/>
                </a:cubicBezTo>
                <a:cubicBezTo>
                  <a:pt x="3012896" y="948016"/>
                  <a:pt x="2938095" y="843994"/>
                  <a:pt x="2648510" y="901950"/>
                </a:cubicBezTo>
                <a:cubicBezTo>
                  <a:pt x="2358925" y="959906"/>
                  <a:pt x="2337193" y="840779"/>
                  <a:pt x="2138192" y="901950"/>
                </a:cubicBezTo>
                <a:cubicBezTo>
                  <a:pt x="1939191" y="963121"/>
                  <a:pt x="1691191" y="862655"/>
                  <a:pt x="1461725" y="901950"/>
                </a:cubicBezTo>
                <a:cubicBezTo>
                  <a:pt x="1232259" y="941245"/>
                  <a:pt x="1022069" y="831684"/>
                  <a:pt x="868333" y="901950"/>
                </a:cubicBezTo>
                <a:cubicBezTo>
                  <a:pt x="714597" y="972216"/>
                  <a:pt x="437533" y="828891"/>
                  <a:pt x="150328" y="901950"/>
                </a:cubicBezTo>
                <a:cubicBezTo>
                  <a:pt x="57261" y="890460"/>
                  <a:pt x="6323" y="827804"/>
                  <a:pt x="0" y="751622"/>
                </a:cubicBezTo>
                <a:cubicBezTo>
                  <a:pt x="-6396" y="621897"/>
                  <a:pt x="9130" y="590368"/>
                  <a:pt x="0" y="438949"/>
                </a:cubicBezTo>
                <a:cubicBezTo>
                  <a:pt x="-9130" y="287530"/>
                  <a:pt x="26088" y="275068"/>
                  <a:pt x="0" y="150328"/>
                </a:cubicBezTo>
                <a:close/>
              </a:path>
              <a:path w="4454402" h="901950" stroke="0" extrusionOk="0">
                <a:moveTo>
                  <a:pt x="0" y="150328"/>
                </a:moveTo>
                <a:cubicBezTo>
                  <a:pt x="-15822" y="57545"/>
                  <a:pt x="50412" y="6340"/>
                  <a:pt x="150328" y="0"/>
                </a:cubicBezTo>
                <a:cubicBezTo>
                  <a:pt x="325947" y="-70066"/>
                  <a:pt x="640000" y="48682"/>
                  <a:pt x="826795" y="0"/>
                </a:cubicBezTo>
                <a:cubicBezTo>
                  <a:pt x="1013590" y="-48682"/>
                  <a:pt x="1141049" y="65987"/>
                  <a:pt x="1378650" y="0"/>
                </a:cubicBezTo>
                <a:cubicBezTo>
                  <a:pt x="1616252" y="-65987"/>
                  <a:pt x="1759991" y="54678"/>
                  <a:pt x="1888967" y="0"/>
                </a:cubicBezTo>
                <a:cubicBezTo>
                  <a:pt x="2017943" y="-54678"/>
                  <a:pt x="2275185" y="70960"/>
                  <a:pt x="2523897" y="0"/>
                </a:cubicBezTo>
                <a:cubicBezTo>
                  <a:pt x="2772609" y="-70960"/>
                  <a:pt x="2801743" y="19793"/>
                  <a:pt x="3075752" y="0"/>
                </a:cubicBezTo>
                <a:cubicBezTo>
                  <a:pt x="3349761" y="-19793"/>
                  <a:pt x="3499025" y="70112"/>
                  <a:pt x="3752219" y="0"/>
                </a:cubicBezTo>
                <a:cubicBezTo>
                  <a:pt x="4005413" y="-70112"/>
                  <a:pt x="4055940" y="13725"/>
                  <a:pt x="4304074" y="0"/>
                </a:cubicBezTo>
                <a:cubicBezTo>
                  <a:pt x="4384504" y="4290"/>
                  <a:pt x="4447111" y="58847"/>
                  <a:pt x="4454402" y="150328"/>
                </a:cubicBezTo>
                <a:cubicBezTo>
                  <a:pt x="4478699" y="246952"/>
                  <a:pt x="4440684" y="365200"/>
                  <a:pt x="4454402" y="438949"/>
                </a:cubicBezTo>
                <a:cubicBezTo>
                  <a:pt x="4468120" y="512698"/>
                  <a:pt x="4437211" y="614613"/>
                  <a:pt x="4454402" y="751622"/>
                </a:cubicBezTo>
                <a:cubicBezTo>
                  <a:pt x="4468747" y="820471"/>
                  <a:pt x="4398035" y="894898"/>
                  <a:pt x="4304074" y="901950"/>
                </a:cubicBezTo>
                <a:cubicBezTo>
                  <a:pt x="4096930" y="946168"/>
                  <a:pt x="3874852" y="885549"/>
                  <a:pt x="3710682" y="901950"/>
                </a:cubicBezTo>
                <a:cubicBezTo>
                  <a:pt x="3546512" y="918351"/>
                  <a:pt x="3400861" y="841087"/>
                  <a:pt x="3200364" y="901950"/>
                </a:cubicBezTo>
                <a:cubicBezTo>
                  <a:pt x="2999867" y="962813"/>
                  <a:pt x="2826611" y="872235"/>
                  <a:pt x="2606972" y="901950"/>
                </a:cubicBezTo>
                <a:cubicBezTo>
                  <a:pt x="2387333" y="931665"/>
                  <a:pt x="2168962" y="852678"/>
                  <a:pt x="1930505" y="901950"/>
                </a:cubicBezTo>
                <a:cubicBezTo>
                  <a:pt x="1692048" y="951222"/>
                  <a:pt x="1594634" y="861510"/>
                  <a:pt x="1337113" y="901950"/>
                </a:cubicBezTo>
                <a:cubicBezTo>
                  <a:pt x="1079592" y="942390"/>
                  <a:pt x="1068712" y="852863"/>
                  <a:pt x="868333" y="901950"/>
                </a:cubicBezTo>
                <a:cubicBezTo>
                  <a:pt x="667954" y="951037"/>
                  <a:pt x="433139" y="854453"/>
                  <a:pt x="150328" y="901950"/>
                </a:cubicBezTo>
                <a:cubicBezTo>
                  <a:pt x="69991" y="900356"/>
                  <a:pt x="-1127" y="836435"/>
                  <a:pt x="0" y="751622"/>
                </a:cubicBezTo>
                <a:cubicBezTo>
                  <a:pt x="-33063" y="669156"/>
                  <a:pt x="23385" y="571277"/>
                  <a:pt x="0" y="456988"/>
                </a:cubicBezTo>
                <a:cubicBezTo>
                  <a:pt x="-23385" y="342699"/>
                  <a:pt x="13092" y="276271"/>
                  <a:pt x="0" y="150328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halkboard" panose="03050602040202020205" pitchFamily="66" charset="77"/>
              </a:rPr>
              <a:t>Have a look at these resources!!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6929FD-F16D-DA4C-A392-CD0ABA1DC3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1" t="7582" r="9633" b="3748"/>
          <a:stretch/>
        </p:blipFill>
        <p:spPr>
          <a:xfrm>
            <a:off x="8620536" y="3537690"/>
            <a:ext cx="3141007" cy="1789058"/>
          </a:xfrm>
          <a:custGeom>
            <a:avLst/>
            <a:gdLst>
              <a:gd name="connsiteX0" fmla="*/ 0 w 3141007"/>
              <a:gd name="connsiteY0" fmla="*/ 0 h 1789058"/>
              <a:gd name="connsiteX1" fmla="*/ 492091 w 3141007"/>
              <a:gd name="connsiteY1" fmla="*/ 0 h 1789058"/>
              <a:gd name="connsiteX2" fmla="*/ 952772 w 3141007"/>
              <a:gd name="connsiteY2" fmla="*/ 0 h 1789058"/>
              <a:gd name="connsiteX3" fmla="*/ 1507683 w 3141007"/>
              <a:gd name="connsiteY3" fmla="*/ 0 h 1789058"/>
              <a:gd name="connsiteX4" fmla="*/ 1936954 w 3141007"/>
              <a:gd name="connsiteY4" fmla="*/ 0 h 1789058"/>
              <a:gd name="connsiteX5" fmla="*/ 2491866 w 3141007"/>
              <a:gd name="connsiteY5" fmla="*/ 0 h 1789058"/>
              <a:gd name="connsiteX6" fmla="*/ 3141007 w 3141007"/>
              <a:gd name="connsiteY6" fmla="*/ 0 h 1789058"/>
              <a:gd name="connsiteX7" fmla="*/ 3141007 w 3141007"/>
              <a:gd name="connsiteY7" fmla="*/ 578462 h 1789058"/>
              <a:gd name="connsiteX8" fmla="*/ 3141007 w 3141007"/>
              <a:gd name="connsiteY8" fmla="*/ 1121143 h 1789058"/>
              <a:gd name="connsiteX9" fmla="*/ 3141007 w 3141007"/>
              <a:gd name="connsiteY9" fmla="*/ 1789058 h 1789058"/>
              <a:gd name="connsiteX10" fmla="*/ 2648916 w 3141007"/>
              <a:gd name="connsiteY10" fmla="*/ 1789058 h 1789058"/>
              <a:gd name="connsiteX11" fmla="*/ 2188235 w 3141007"/>
              <a:gd name="connsiteY11" fmla="*/ 1789058 h 1789058"/>
              <a:gd name="connsiteX12" fmla="*/ 1696144 w 3141007"/>
              <a:gd name="connsiteY12" fmla="*/ 1789058 h 1789058"/>
              <a:gd name="connsiteX13" fmla="*/ 1204053 w 3141007"/>
              <a:gd name="connsiteY13" fmla="*/ 1789058 h 1789058"/>
              <a:gd name="connsiteX14" fmla="*/ 680552 w 3141007"/>
              <a:gd name="connsiteY14" fmla="*/ 1789058 h 1789058"/>
              <a:gd name="connsiteX15" fmla="*/ 0 w 3141007"/>
              <a:gd name="connsiteY15" fmla="*/ 1789058 h 1789058"/>
              <a:gd name="connsiteX16" fmla="*/ 0 w 3141007"/>
              <a:gd name="connsiteY16" fmla="*/ 1228486 h 1789058"/>
              <a:gd name="connsiteX17" fmla="*/ 0 w 3141007"/>
              <a:gd name="connsiteY17" fmla="*/ 614243 h 1789058"/>
              <a:gd name="connsiteX18" fmla="*/ 0 w 3141007"/>
              <a:gd name="connsiteY18" fmla="*/ 0 h 178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41007" h="1789058" fill="none" extrusionOk="0">
                <a:moveTo>
                  <a:pt x="0" y="0"/>
                </a:moveTo>
                <a:cubicBezTo>
                  <a:pt x="128321" y="-33041"/>
                  <a:pt x="261504" y="21437"/>
                  <a:pt x="492091" y="0"/>
                </a:cubicBezTo>
                <a:cubicBezTo>
                  <a:pt x="722678" y="-21437"/>
                  <a:pt x="734896" y="43667"/>
                  <a:pt x="952772" y="0"/>
                </a:cubicBezTo>
                <a:cubicBezTo>
                  <a:pt x="1170648" y="-43667"/>
                  <a:pt x="1248336" y="34539"/>
                  <a:pt x="1507683" y="0"/>
                </a:cubicBezTo>
                <a:cubicBezTo>
                  <a:pt x="1767030" y="-34539"/>
                  <a:pt x="1760298" y="16888"/>
                  <a:pt x="1936954" y="0"/>
                </a:cubicBezTo>
                <a:cubicBezTo>
                  <a:pt x="2113610" y="-16888"/>
                  <a:pt x="2245418" y="30084"/>
                  <a:pt x="2491866" y="0"/>
                </a:cubicBezTo>
                <a:cubicBezTo>
                  <a:pt x="2738314" y="-30084"/>
                  <a:pt x="2962708" y="12177"/>
                  <a:pt x="3141007" y="0"/>
                </a:cubicBezTo>
                <a:cubicBezTo>
                  <a:pt x="3155303" y="144323"/>
                  <a:pt x="3088124" y="340889"/>
                  <a:pt x="3141007" y="578462"/>
                </a:cubicBezTo>
                <a:cubicBezTo>
                  <a:pt x="3193890" y="816035"/>
                  <a:pt x="3134886" y="977515"/>
                  <a:pt x="3141007" y="1121143"/>
                </a:cubicBezTo>
                <a:cubicBezTo>
                  <a:pt x="3147128" y="1264771"/>
                  <a:pt x="3123210" y="1539883"/>
                  <a:pt x="3141007" y="1789058"/>
                </a:cubicBezTo>
                <a:cubicBezTo>
                  <a:pt x="2908510" y="1819179"/>
                  <a:pt x="2756220" y="1732566"/>
                  <a:pt x="2648916" y="1789058"/>
                </a:cubicBezTo>
                <a:cubicBezTo>
                  <a:pt x="2541612" y="1845550"/>
                  <a:pt x="2328933" y="1788552"/>
                  <a:pt x="2188235" y="1789058"/>
                </a:cubicBezTo>
                <a:cubicBezTo>
                  <a:pt x="2047537" y="1789564"/>
                  <a:pt x="1857022" y="1775155"/>
                  <a:pt x="1696144" y="1789058"/>
                </a:cubicBezTo>
                <a:cubicBezTo>
                  <a:pt x="1535266" y="1802961"/>
                  <a:pt x="1316927" y="1765147"/>
                  <a:pt x="1204053" y="1789058"/>
                </a:cubicBezTo>
                <a:cubicBezTo>
                  <a:pt x="1091179" y="1812969"/>
                  <a:pt x="789465" y="1756550"/>
                  <a:pt x="680552" y="1789058"/>
                </a:cubicBezTo>
                <a:cubicBezTo>
                  <a:pt x="571639" y="1821566"/>
                  <a:pt x="216179" y="1753503"/>
                  <a:pt x="0" y="1789058"/>
                </a:cubicBezTo>
                <a:cubicBezTo>
                  <a:pt x="-44538" y="1515854"/>
                  <a:pt x="29632" y="1438390"/>
                  <a:pt x="0" y="1228486"/>
                </a:cubicBezTo>
                <a:cubicBezTo>
                  <a:pt x="-29632" y="1018582"/>
                  <a:pt x="21420" y="763682"/>
                  <a:pt x="0" y="614243"/>
                </a:cubicBezTo>
                <a:cubicBezTo>
                  <a:pt x="-21420" y="464804"/>
                  <a:pt x="28663" y="169349"/>
                  <a:pt x="0" y="0"/>
                </a:cubicBezTo>
                <a:close/>
              </a:path>
              <a:path w="3141007" h="1789058" stroke="0" extrusionOk="0">
                <a:moveTo>
                  <a:pt x="0" y="0"/>
                </a:moveTo>
                <a:cubicBezTo>
                  <a:pt x="244088" y="-23007"/>
                  <a:pt x="399181" y="68888"/>
                  <a:pt x="586321" y="0"/>
                </a:cubicBezTo>
                <a:cubicBezTo>
                  <a:pt x="773461" y="-68888"/>
                  <a:pt x="834834" y="12352"/>
                  <a:pt x="1015592" y="0"/>
                </a:cubicBezTo>
                <a:cubicBezTo>
                  <a:pt x="1196350" y="-12352"/>
                  <a:pt x="1280804" y="50209"/>
                  <a:pt x="1476273" y="0"/>
                </a:cubicBezTo>
                <a:cubicBezTo>
                  <a:pt x="1671742" y="-50209"/>
                  <a:pt x="1695264" y="20190"/>
                  <a:pt x="1905544" y="0"/>
                </a:cubicBezTo>
                <a:cubicBezTo>
                  <a:pt x="2115824" y="-20190"/>
                  <a:pt x="2303758" y="62033"/>
                  <a:pt x="2491866" y="0"/>
                </a:cubicBezTo>
                <a:cubicBezTo>
                  <a:pt x="2679974" y="-62033"/>
                  <a:pt x="2846370" y="63471"/>
                  <a:pt x="3141007" y="0"/>
                </a:cubicBezTo>
                <a:cubicBezTo>
                  <a:pt x="3187627" y="225912"/>
                  <a:pt x="3135960" y="413897"/>
                  <a:pt x="3141007" y="542681"/>
                </a:cubicBezTo>
                <a:cubicBezTo>
                  <a:pt x="3146054" y="671465"/>
                  <a:pt x="3087266" y="832273"/>
                  <a:pt x="3141007" y="1121143"/>
                </a:cubicBezTo>
                <a:cubicBezTo>
                  <a:pt x="3194748" y="1410013"/>
                  <a:pt x="3085120" y="1463457"/>
                  <a:pt x="3141007" y="1789058"/>
                </a:cubicBezTo>
                <a:cubicBezTo>
                  <a:pt x="2973658" y="1847224"/>
                  <a:pt x="2822902" y="1787579"/>
                  <a:pt x="2586096" y="1789058"/>
                </a:cubicBezTo>
                <a:cubicBezTo>
                  <a:pt x="2349290" y="1790537"/>
                  <a:pt x="2181982" y="1755992"/>
                  <a:pt x="2062595" y="1789058"/>
                </a:cubicBezTo>
                <a:cubicBezTo>
                  <a:pt x="1943208" y="1822124"/>
                  <a:pt x="1763097" y="1765314"/>
                  <a:pt x="1601914" y="1789058"/>
                </a:cubicBezTo>
                <a:cubicBezTo>
                  <a:pt x="1440731" y="1812802"/>
                  <a:pt x="1338236" y="1762885"/>
                  <a:pt x="1141233" y="1789058"/>
                </a:cubicBezTo>
                <a:cubicBezTo>
                  <a:pt x="944230" y="1815231"/>
                  <a:pt x="723158" y="1720448"/>
                  <a:pt x="554911" y="1789058"/>
                </a:cubicBezTo>
                <a:cubicBezTo>
                  <a:pt x="386664" y="1857668"/>
                  <a:pt x="168550" y="1777387"/>
                  <a:pt x="0" y="1789058"/>
                </a:cubicBezTo>
                <a:cubicBezTo>
                  <a:pt x="-6335" y="1584281"/>
                  <a:pt x="41538" y="1375551"/>
                  <a:pt x="0" y="1156924"/>
                </a:cubicBezTo>
                <a:cubicBezTo>
                  <a:pt x="-41538" y="938297"/>
                  <a:pt x="5382" y="822385"/>
                  <a:pt x="0" y="614243"/>
                </a:cubicBezTo>
                <a:cubicBezTo>
                  <a:pt x="-5382" y="406101"/>
                  <a:pt x="31473" y="289457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03323362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571066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645</Words>
  <Application>Microsoft Macintosh PowerPoint</Application>
  <PresentationFormat>Widescreen</PresentationFormat>
  <Paragraphs>87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Chalkboard</vt:lpstr>
      <vt:lpstr>Corbel</vt:lpstr>
      <vt:lpstr>Office Theme</vt:lpstr>
      <vt:lpstr>PowerPoint Presentation</vt:lpstr>
      <vt:lpstr>What you need to know about money….</vt:lpstr>
      <vt:lpstr>PowerPoint Presentation</vt:lpstr>
      <vt:lpstr>Making a healthy lunch</vt:lpstr>
      <vt:lpstr>Currency</vt:lpstr>
      <vt:lpstr>Savings-value for money</vt:lpstr>
      <vt:lpstr>Do you want to learn more?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Graham-Mulgrew</dc:creator>
  <cp:lastModifiedBy>Natalie Graham-Mulgrew</cp:lastModifiedBy>
  <cp:revision>20</cp:revision>
  <dcterms:created xsi:type="dcterms:W3CDTF">2021-01-27T22:52:53Z</dcterms:created>
  <dcterms:modified xsi:type="dcterms:W3CDTF">2021-02-01T22:16:29Z</dcterms:modified>
</cp:coreProperties>
</file>