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67" r:id="rId4"/>
    <p:sldId id="258" r:id="rId5"/>
    <p:sldId id="265" r:id="rId6"/>
    <p:sldId id="260" r:id="rId7"/>
    <p:sldId id="261" r:id="rId8"/>
    <p:sldId id="26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AD8"/>
    <a:srgbClr val="F48255"/>
    <a:srgbClr val="000000"/>
    <a:srgbClr val="98E07E"/>
    <a:srgbClr val="8F2B6F"/>
    <a:srgbClr val="FFC7E2"/>
    <a:srgbClr val="FFCFF2"/>
    <a:srgbClr val="BFBCFF"/>
    <a:srgbClr val="FFC3E7"/>
    <a:srgbClr val="7773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0"/>
  </p:normalViewPr>
  <p:slideViewPr>
    <p:cSldViewPr snapToGrid="0" snapToObjects="1">
      <p:cViewPr varScale="1">
        <p:scale>
          <a:sx n="120" d="100"/>
          <a:sy n="120" d="100"/>
        </p:scale>
        <p:origin x="2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6" d="100"/>
          <a:sy n="86" d="100"/>
        </p:scale>
        <p:origin x="3928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DACB061-1EC7-C24A-824C-42F236CE42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1C884A-C7DF-BE4C-BF86-95975B3E181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F7FFF-3949-EB4E-8DB3-3B4DC19F6494}" type="datetimeFigureOut">
              <a:rPr lang="en-US" smtClean="0"/>
              <a:t>1/28/21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C475FA-A18F-9E44-8F61-F13E6781568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6CE5C8-33A1-094F-8820-AEC215C2CCA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2363A7-3E12-4642-8284-49DCA3ADE1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367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EB8238-AB48-8640-A7D4-F0A719B56ECD}" type="datetimeFigureOut">
              <a:rPr lang="en-US" smtClean="0"/>
              <a:t>1/28/21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758D86-648C-E747-8392-FEC0E673B5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394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thgametime.com/games/super-grocery-shopper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3"/>
              </a:rPr>
              <a:t>https://www.mathgametime.com/games/super-grocery-shopper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58D86-648C-E747-8392-FEC0E673B59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265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https://www.o2.co.uk/shop/samsung/galaxy-s20-fe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58D86-648C-E747-8392-FEC0E673B59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411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71CA0-653A-3D4E-AC2B-EAC79493FA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4CFFB7-3BFD-9443-9EDC-B35AED770C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52E8E-CCE7-7A4A-800B-DAB9873C5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10AAC-58C5-2843-9915-1124093595FA}" type="datetimeFigureOut">
              <a:rPr lang="en-US" smtClean="0"/>
              <a:t>1/28/21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3AA91B-9527-8247-8FB9-CBF21981A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40EF16-D22A-7A4E-92DB-705C987B4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FFE58-229F-FC41-ACDA-91ADA6FFA9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32C3E-3E96-5B43-A80C-542A24CBA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99A2D5-1F7C-3144-84CF-9707E6A5F3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D8EBB7-A863-4043-B0ED-2E33B45C1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10AAC-58C5-2843-9915-1124093595FA}" type="datetimeFigureOut">
              <a:rPr lang="en-US" smtClean="0"/>
              <a:t>1/28/21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EDF7BD-031A-EC4D-85F4-5C721AD89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92A3D6-EDB6-7145-B84F-690981A59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FFE58-229F-FC41-ACDA-91ADA6FFA9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447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C95530-96FD-4E4B-8A58-55A9E28EA9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97978E-B200-BB47-B1F7-D5E9E84E43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30C7CD-A741-5340-8060-1A834C460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10AAC-58C5-2843-9915-1124093595FA}" type="datetimeFigureOut">
              <a:rPr lang="en-US" smtClean="0"/>
              <a:t>1/28/21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306DAC-C5E7-D04D-9ACF-568DAF02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982EFC-B26C-0541-BB68-CA048D509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FFE58-229F-FC41-ACDA-91ADA6FFA9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678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F0A12-6153-C047-BD27-BB1D3813F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7F76ED-6DD6-0246-A43C-E5576B3D3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C3EC32-14AD-D440-841A-D1C400FB4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10AAC-58C5-2843-9915-1124093595FA}" type="datetimeFigureOut">
              <a:rPr lang="en-US" smtClean="0"/>
              <a:t>1/28/21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CD07AE-5E31-2948-9945-DC9AD84E8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12322B-1B49-9B45-ADFB-2499BEEFC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FFE58-229F-FC41-ACDA-91ADA6FFA9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802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F44F0-BE05-7E4C-BC47-3D2A873E0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B9F11E-5A2A-CE49-A56D-0C6360C12C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9DB492-C833-D449-9738-050B55AF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10AAC-58C5-2843-9915-1124093595FA}" type="datetimeFigureOut">
              <a:rPr lang="en-US" smtClean="0"/>
              <a:t>1/28/21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F5F70-8A7E-204F-B6B1-8440D9D83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331BDC-B231-B049-A373-C64AB10CE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FFE58-229F-FC41-ACDA-91ADA6FFA9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887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599C5-FAAB-AC40-AEFB-EAAB4E00B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4B481-E0BE-E845-A1C9-8E61239423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BFD365-2C11-B846-A6B4-C8C28BB40B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DF1E95-0BAB-DC4F-9137-76AA12B5E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10AAC-58C5-2843-9915-1124093595FA}" type="datetimeFigureOut">
              <a:rPr lang="en-US" smtClean="0"/>
              <a:t>1/28/21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2FD84D-B38E-BB4C-9D78-AA4CF8E45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89406C-33F0-0840-8261-13897E296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FFE58-229F-FC41-ACDA-91ADA6FFA9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472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1AF65-2718-C449-95CC-DC4D88897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B78F59-4A37-E845-8A07-7A1CBE1EE5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702747-B969-8D4A-8262-A823459239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102CC4-D39C-3649-9324-2C7C9B5203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E4DBC7-AD73-B449-876A-BD103799B1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B2EC1C-9E03-5742-83BC-2583E94F3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10AAC-58C5-2843-9915-1124093595FA}" type="datetimeFigureOut">
              <a:rPr lang="en-US" smtClean="0"/>
              <a:t>1/28/21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A77444-1CFE-8B44-8E51-065CBC105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C2AEC6-F873-5042-B84F-CE5C1EED4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FFE58-229F-FC41-ACDA-91ADA6FFA9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70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5359D-C0CB-F245-BEB7-1372D28E1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424D8-A075-2A47-BAA9-C81D16B8B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10AAC-58C5-2843-9915-1124093595FA}" type="datetimeFigureOut">
              <a:rPr lang="en-US" smtClean="0"/>
              <a:t>1/28/21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FE2F41-01B5-BC41-AF52-91DC58339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BF2581-1577-A748-8B5D-31E7F4256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FFE58-229F-FC41-ACDA-91ADA6FFA9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303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595826-E0BA-CC47-9040-358C9A241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10AAC-58C5-2843-9915-1124093595FA}" type="datetimeFigureOut">
              <a:rPr lang="en-US" smtClean="0"/>
              <a:t>1/28/21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0DD564-7BEB-954E-89C1-C03D942A0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C0C039-D0F0-E84E-AC68-BE10BBBDD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FFE58-229F-FC41-ACDA-91ADA6FFA9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744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22504-8344-6840-93E9-18AA9D23C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D820AB-6052-DF46-9F78-9ECF8BCB0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C9290C-0280-5646-8D05-F580867AA5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DD7334-ECF9-5F43-B5F1-9A2E8F199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10AAC-58C5-2843-9915-1124093595FA}" type="datetimeFigureOut">
              <a:rPr lang="en-US" smtClean="0"/>
              <a:t>1/28/21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B6B303-0C5B-1243-9563-9A61DC9B3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C827B1-4049-8246-994E-ACAA33B94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FFE58-229F-FC41-ACDA-91ADA6FFA9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922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8A55-B1B5-1A4A-A456-0FB54DB9B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987DF2-FB26-ED4A-85BF-136CBEF250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79368E-18BE-2F48-9172-0C57DB7231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DDC800-1CEC-B44C-8836-1E8F06868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10AAC-58C5-2843-9915-1124093595FA}" type="datetimeFigureOut">
              <a:rPr lang="en-US" smtClean="0"/>
              <a:t>1/28/21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E0E5FE-4070-A04D-BDD0-EA746EADA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68039B-F708-E944-99E5-761D00C5C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FFE58-229F-FC41-ACDA-91ADA6FFA9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375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0F4774-4DA2-E740-BF9F-EDB8D05A6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E8D255-4B36-4340-A8E9-5FB4EED254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C0D2B0-A5EF-1046-B750-6EE210F712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10AAC-58C5-2843-9915-1124093595FA}" type="datetimeFigureOut">
              <a:rPr lang="en-US" smtClean="0"/>
              <a:t>1/28/21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99AF75-007C-AB4E-818C-3215C81389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4A7B0A-45AE-7F4D-86EA-DF4E698E0B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FFE58-229F-FC41-ACDA-91ADA6FFA9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760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://www.nicurriculum.org.uk/curriculum_microsite/financial_capability/documents/tmts/TalkMoneyTalkSolutions.pdf" TargetMode="External"/><Relationship Id="rId7" Type="http://schemas.openxmlformats.org/officeDocument/2006/relationships/image" Target="../media/image18.png"/><Relationship Id="rId2" Type="http://schemas.openxmlformats.org/officeDocument/2006/relationships/hyperlink" Target="http://www.nicurriculum.org.uk/curriculum_microsite/financial_capability/documents/money_wise.pdf?mc=fi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hyperlink" Target="http://www.nicurriculum.org.uk/docs/key_stages_1_and_2/areas_of_learning/pdmu/livinglearningtogether/year4/yr4_unit5.pdf" TargetMode="External"/><Relationship Id="rId4" Type="http://schemas.openxmlformats.org/officeDocument/2006/relationships/hyperlink" Target="http://www.nicurriculum.org.uk/curriculum_microsite/financial_capability/documents/ME%20-%20money%20event.pdf?mc=fin" TargetMode="External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alpha val="3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1DCE5A8E-C142-DA4B-BC04-26F61B769695}"/>
              </a:ext>
            </a:extLst>
          </p:cNvPr>
          <p:cNvSpPr/>
          <p:nvPr/>
        </p:nvSpPr>
        <p:spPr>
          <a:xfrm>
            <a:off x="3309440" y="1174544"/>
            <a:ext cx="5773387" cy="1140031"/>
          </a:xfrm>
          <a:custGeom>
            <a:avLst/>
            <a:gdLst>
              <a:gd name="connsiteX0" fmla="*/ 0 w 5773387"/>
              <a:gd name="connsiteY0" fmla="*/ 190009 h 1140031"/>
              <a:gd name="connsiteX1" fmla="*/ 190009 w 5773387"/>
              <a:gd name="connsiteY1" fmla="*/ 0 h 1140031"/>
              <a:gd name="connsiteX2" fmla="*/ 735339 w 5773387"/>
              <a:gd name="connsiteY2" fmla="*/ 0 h 1140031"/>
              <a:gd name="connsiteX3" fmla="*/ 1172801 w 5773387"/>
              <a:gd name="connsiteY3" fmla="*/ 0 h 1140031"/>
              <a:gd name="connsiteX4" fmla="*/ 1825998 w 5773387"/>
              <a:gd name="connsiteY4" fmla="*/ 0 h 1140031"/>
              <a:gd name="connsiteX5" fmla="*/ 2317393 w 5773387"/>
              <a:gd name="connsiteY5" fmla="*/ 0 h 1140031"/>
              <a:gd name="connsiteX6" fmla="*/ 2754856 w 5773387"/>
              <a:gd name="connsiteY6" fmla="*/ 0 h 1140031"/>
              <a:gd name="connsiteX7" fmla="*/ 3246251 w 5773387"/>
              <a:gd name="connsiteY7" fmla="*/ 0 h 1140031"/>
              <a:gd name="connsiteX8" fmla="*/ 3899448 w 5773387"/>
              <a:gd name="connsiteY8" fmla="*/ 0 h 1140031"/>
              <a:gd name="connsiteX9" fmla="*/ 4390844 w 5773387"/>
              <a:gd name="connsiteY9" fmla="*/ 0 h 1140031"/>
              <a:gd name="connsiteX10" fmla="*/ 4828306 w 5773387"/>
              <a:gd name="connsiteY10" fmla="*/ 0 h 1140031"/>
              <a:gd name="connsiteX11" fmla="*/ 5583378 w 5773387"/>
              <a:gd name="connsiteY11" fmla="*/ 0 h 1140031"/>
              <a:gd name="connsiteX12" fmla="*/ 5773387 w 5773387"/>
              <a:gd name="connsiteY12" fmla="*/ 190009 h 1140031"/>
              <a:gd name="connsiteX13" fmla="*/ 5773387 w 5773387"/>
              <a:gd name="connsiteY13" fmla="*/ 547215 h 1140031"/>
              <a:gd name="connsiteX14" fmla="*/ 5773387 w 5773387"/>
              <a:gd name="connsiteY14" fmla="*/ 950022 h 1140031"/>
              <a:gd name="connsiteX15" fmla="*/ 5583378 w 5773387"/>
              <a:gd name="connsiteY15" fmla="*/ 1140031 h 1140031"/>
              <a:gd name="connsiteX16" fmla="*/ 5145916 w 5773387"/>
              <a:gd name="connsiteY16" fmla="*/ 1140031 h 1140031"/>
              <a:gd name="connsiteX17" fmla="*/ 4600586 w 5773387"/>
              <a:gd name="connsiteY17" fmla="*/ 1140031 h 1140031"/>
              <a:gd name="connsiteX18" fmla="*/ 3947389 w 5773387"/>
              <a:gd name="connsiteY18" fmla="*/ 1140031 h 1140031"/>
              <a:gd name="connsiteX19" fmla="*/ 3455994 w 5773387"/>
              <a:gd name="connsiteY19" fmla="*/ 1140031 h 1140031"/>
              <a:gd name="connsiteX20" fmla="*/ 2856730 w 5773387"/>
              <a:gd name="connsiteY20" fmla="*/ 1140031 h 1140031"/>
              <a:gd name="connsiteX21" fmla="*/ 2419268 w 5773387"/>
              <a:gd name="connsiteY21" fmla="*/ 1140031 h 1140031"/>
              <a:gd name="connsiteX22" fmla="*/ 1712138 w 5773387"/>
              <a:gd name="connsiteY22" fmla="*/ 1140031 h 1140031"/>
              <a:gd name="connsiteX23" fmla="*/ 1112874 w 5773387"/>
              <a:gd name="connsiteY23" fmla="*/ 1140031 h 1140031"/>
              <a:gd name="connsiteX24" fmla="*/ 190009 w 5773387"/>
              <a:gd name="connsiteY24" fmla="*/ 1140031 h 1140031"/>
              <a:gd name="connsiteX25" fmla="*/ 0 w 5773387"/>
              <a:gd name="connsiteY25" fmla="*/ 950022 h 1140031"/>
              <a:gd name="connsiteX26" fmla="*/ 0 w 5773387"/>
              <a:gd name="connsiteY26" fmla="*/ 562415 h 1140031"/>
              <a:gd name="connsiteX27" fmla="*/ 0 w 5773387"/>
              <a:gd name="connsiteY27" fmla="*/ 190009 h 1140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773387" h="1140031" fill="none" extrusionOk="0">
                <a:moveTo>
                  <a:pt x="0" y="190009"/>
                </a:moveTo>
                <a:cubicBezTo>
                  <a:pt x="-498" y="74733"/>
                  <a:pt x="93356" y="5220"/>
                  <a:pt x="190009" y="0"/>
                </a:cubicBezTo>
                <a:cubicBezTo>
                  <a:pt x="337843" y="-53462"/>
                  <a:pt x="589657" y="187"/>
                  <a:pt x="735339" y="0"/>
                </a:cubicBezTo>
                <a:cubicBezTo>
                  <a:pt x="881021" y="-187"/>
                  <a:pt x="1057339" y="11179"/>
                  <a:pt x="1172801" y="0"/>
                </a:cubicBezTo>
                <a:cubicBezTo>
                  <a:pt x="1288263" y="-11179"/>
                  <a:pt x="1641963" y="19819"/>
                  <a:pt x="1825998" y="0"/>
                </a:cubicBezTo>
                <a:cubicBezTo>
                  <a:pt x="2010033" y="-19819"/>
                  <a:pt x="2145173" y="51378"/>
                  <a:pt x="2317393" y="0"/>
                </a:cubicBezTo>
                <a:cubicBezTo>
                  <a:pt x="2489613" y="-51378"/>
                  <a:pt x="2538983" y="32369"/>
                  <a:pt x="2754856" y="0"/>
                </a:cubicBezTo>
                <a:cubicBezTo>
                  <a:pt x="2970729" y="-32369"/>
                  <a:pt x="3108974" y="29614"/>
                  <a:pt x="3246251" y="0"/>
                </a:cubicBezTo>
                <a:cubicBezTo>
                  <a:pt x="3383529" y="-29614"/>
                  <a:pt x="3677393" y="35067"/>
                  <a:pt x="3899448" y="0"/>
                </a:cubicBezTo>
                <a:cubicBezTo>
                  <a:pt x="4121503" y="-35067"/>
                  <a:pt x="4178397" y="2982"/>
                  <a:pt x="4390844" y="0"/>
                </a:cubicBezTo>
                <a:cubicBezTo>
                  <a:pt x="4603291" y="-2982"/>
                  <a:pt x="4707990" y="52432"/>
                  <a:pt x="4828306" y="0"/>
                </a:cubicBezTo>
                <a:cubicBezTo>
                  <a:pt x="4948622" y="-52432"/>
                  <a:pt x="5429505" y="42832"/>
                  <a:pt x="5583378" y="0"/>
                </a:cubicBezTo>
                <a:cubicBezTo>
                  <a:pt x="5699207" y="26618"/>
                  <a:pt x="5782881" y="94462"/>
                  <a:pt x="5773387" y="190009"/>
                </a:cubicBezTo>
                <a:cubicBezTo>
                  <a:pt x="5806076" y="265604"/>
                  <a:pt x="5749684" y="381420"/>
                  <a:pt x="5773387" y="547215"/>
                </a:cubicBezTo>
                <a:cubicBezTo>
                  <a:pt x="5797090" y="713010"/>
                  <a:pt x="5767260" y="754078"/>
                  <a:pt x="5773387" y="950022"/>
                </a:cubicBezTo>
                <a:cubicBezTo>
                  <a:pt x="5769450" y="1047929"/>
                  <a:pt x="5664714" y="1151000"/>
                  <a:pt x="5583378" y="1140031"/>
                </a:cubicBezTo>
                <a:cubicBezTo>
                  <a:pt x="5423683" y="1166915"/>
                  <a:pt x="5294534" y="1128191"/>
                  <a:pt x="5145916" y="1140031"/>
                </a:cubicBezTo>
                <a:cubicBezTo>
                  <a:pt x="4997298" y="1151871"/>
                  <a:pt x="4773848" y="1113441"/>
                  <a:pt x="4600586" y="1140031"/>
                </a:cubicBezTo>
                <a:cubicBezTo>
                  <a:pt x="4427324" y="1166621"/>
                  <a:pt x="4125613" y="1086201"/>
                  <a:pt x="3947389" y="1140031"/>
                </a:cubicBezTo>
                <a:cubicBezTo>
                  <a:pt x="3769165" y="1193861"/>
                  <a:pt x="3588192" y="1083643"/>
                  <a:pt x="3455994" y="1140031"/>
                </a:cubicBezTo>
                <a:cubicBezTo>
                  <a:pt x="3323797" y="1196419"/>
                  <a:pt x="2977965" y="1100619"/>
                  <a:pt x="2856730" y="1140031"/>
                </a:cubicBezTo>
                <a:cubicBezTo>
                  <a:pt x="2735495" y="1179443"/>
                  <a:pt x="2556707" y="1089329"/>
                  <a:pt x="2419268" y="1140031"/>
                </a:cubicBezTo>
                <a:cubicBezTo>
                  <a:pt x="2281829" y="1190733"/>
                  <a:pt x="2035695" y="1078388"/>
                  <a:pt x="1712138" y="1140031"/>
                </a:cubicBezTo>
                <a:cubicBezTo>
                  <a:pt x="1388581" y="1201674"/>
                  <a:pt x="1263919" y="1087185"/>
                  <a:pt x="1112874" y="1140031"/>
                </a:cubicBezTo>
                <a:cubicBezTo>
                  <a:pt x="961829" y="1192877"/>
                  <a:pt x="393645" y="1041688"/>
                  <a:pt x="190009" y="1140031"/>
                </a:cubicBezTo>
                <a:cubicBezTo>
                  <a:pt x="93743" y="1158538"/>
                  <a:pt x="-7070" y="1083879"/>
                  <a:pt x="0" y="950022"/>
                </a:cubicBezTo>
                <a:cubicBezTo>
                  <a:pt x="-28606" y="828786"/>
                  <a:pt x="7926" y="701604"/>
                  <a:pt x="0" y="562415"/>
                </a:cubicBezTo>
                <a:cubicBezTo>
                  <a:pt x="-7926" y="423226"/>
                  <a:pt x="33189" y="326881"/>
                  <a:pt x="0" y="190009"/>
                </a:cubicBezTo>
                <a:close/>
              </a:path>
              <a:path w="5773387" h="1140031" stroke="0" extrusionOk="0">
                <a:moveTo>
                  <a:pt x="0" y="190009"/>
                </a:moveTo>
                <a:cubicBezTo>
                  <a:pt x="-24610" y="69890"/>
                  <a:pt x="63654" y="8038"/>
                  <a:pt x="190009" y="0"/>
                </a:cubicBezTo>
                <a:cubicBezTo>
                  <a:pt x="422586" y="-63927"/>
                  <a:pt x="710794" y="76525"/>
                  <a:pt x="897140" y="0"/>
                </a:cubicBezTo>
                <a:cubicBezTo>
                  <a:pt x="1083486" y="-76525"/>
                  <a:pt x="1272851" y="6271"/>
                  <a:pt x="1442469" y="0"/>
                </a:cubicBezTo>
                <a:cubicBezTo>
                  <a:pt x="1612087" y="-6271"/>
                  <a:pt x="1763754" y="53776"/>
                  <a:pt x="1933865" y="0"/>
                </a:cubicBezTo>
                <a:cubicBezTo>
                  <a:pt x="2103976" y="-53776"/>
                  <a:pt x="2313064" y="33343"/>
                  <a:pt x="2587062" y="0"/>
                </a:cubicBezTo>
                <a:cubicBezTo>
                  <a:pt x="2861060" y="-33343"/>
                  <a:pt x="2961886" y="5837"/>
                  <a:pt x="3132391" y="0"/>
                </a:cubicBezTo>
                <a:cubicBezTo>
                  <a:pt x="3302896" y="-5837"/>
                  <a:pt x="3538121" y="79922"/>
                  <a:pt x="3839522" y="0"/>
                </a:cubicBezTo>
                <a:cubicBezTo>
                  <a:pt x="4140923" y="-79922"/>
                  <a:pt x="4213661" y="20592"/>
                  <a:pt x="4330918" y="0"/>
                </a:cubicBezTo>
                <a:cubicBezTo>
                  <a:pt x="4448175" y="-20592"/>
                  <a:pt x="4687356" y="26379"/>
                  <a:pt x="5038048" y="0"/>
                </a:cubicBezTo>
                <a:cubicBezTo>
                  <a:pt x="5388740" y="-26379"/>
                  <a:pt x="5442454" y="40828"/>
                  <a:pt x="5583378" y="0"/>
                </a:cubicBezTo>
                <a:cubicBezTo>
                  <a:pt x="5664422" y="-1367"/>
                  <a:pt x="5779424" y="68514"/>
                  <a:pt x="5773387" y="190009"/>
                </a:cubicBezTo>
                <a:cubicBezTo>
                  <a:pt x="5795211" y="269243"/>
                  <a:pt x="5731717" y="495902"/>
                  <a:pt x="5773387" y="577616"/>
                </a:cubicBezTo>
                <a:cubicBezTo>
                  <a:pt x="5815057" y="659330"/>
                  <a:pt x="5763574" y="819074"/>
                  <a:pt x="5773387" y="950022"/>
                </a:cubicBezTo>
                <a:cubicBezTo>
                  <a:pt x="5783388" y="1042546"/>
                  <a:pt x="5683346" y="1138109"/>
                  <a:pt x="5583378" y="1140031"/>
                </a:cubicBezTo>
                <a:cubicBezTo>
                  <a:pt x="5290672" y="1153682"/>
                  <a:pt x="5187766" y="1102964"/>
                  <a:pt x="4984115" y="1140031"/>
                </a:cubicBezTo>
                <a:cubicBezTo>
                  <a:pt x="4780464" y="1177098"/>
                  <a:pt x="4454375" y="1138099"/>
                  <a:pt x="4276984" y="1140031"/>
                </a:cubicBezTo>
                <a:cubicBezTo>
                  <a:pt x="4099593" y="1141963"/>
                  <a:pt x="3916196" y="1113853"/>
                  <a:pt x="3677721" y="1140031"/>
                </a:cubicBezTo>
                <a:cubicBezTo>
                  <a:pt x="3439246" y="1166209"/>
                  <a:pt x="3450010" y="1112953"/>
                  <a:pt x="3240259" y="1140031"/>
                </a:cubicBezTo>
                <a:cubicBezTo>
                  <a:pt x="3030508" y="1167109"/>
                  <a:pt x="2963415" y="1098207"/>
                  <a:pt x="2748863" y="1140031"/>
                </a:cubicBezTo>
                <a:cubicBezTo>
                  <a:pt x="2534311" y="1181855"/>
                  <a:pt x="2377713" y="1063384"/>
                  <a:pt x="2041732" y="1140031"/>
                </a:cubicBezTo>
                <a:cubicBezTo>
                  <a:pt x="1705751" y="1216678"/>
                  <a:pt x="1674897" y="1131907"/>
                  <a:pt x="1442469" y="1140031"/>
                </a:cubicBezTo>
                <a:cubicBezTo>
                  <a:pt x="1210041" y="1148155"/>
                  <a:pt x="1176404" y="1085203"/>
                  <a:pt x="951073" y="1140031"/>
                </a:cubicBezTo>
                <a:cubicBezTo>
                  <a:pt x="725742" y="1194859"/>
                  <a:pt x="500662" y="1139853"/>
                  <a:pt x="190009" y="1140031"/>
                </a:cubicBezTo>
                <a:cubicBezTo>
                  <a:pt x="60156" y="1138621"/>
                  <a:pt x="22880" y="1074659"/>
                  <a:pt x="0" y="950022"/>
                </a:cubicBezTo>
                <a:cubicBezTo>
                  <a:pt x="-8741" y="803201"/>
                  <a:pt x="34237" y="712878"/>
                  <a:pt x="0" y="570016"/>
                </a:cubicBezTo>
                <a:cubicBezTo>
                  <a:pt x="-34237" y="427154"/>
                  <a:pt x="39831" y="366979"/>
                  <a:pt x="0" y="190009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57150">
            <a:solidFill>
              <a:schemeClr val="accent5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Corbel" panose="020B0503020204020204" pitchFamily="34" charset="0"/>
              </a:rPr>
              <a:t>KS2 Money</a:t>
            </a:r>
            <a:endParaRPr lang="en-US" sz="48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CAC852C-24B8-1642-B60B-549B6E0B211A}"/>
              </a:ext>
            </a:extLst>
          </p:cNvPr>
          <p:cNvSpPr/>
          <p:nvPr/>
        </p:nvSpPr>
        <p:spPr>
          <a:xfrm>
            <a:off x="4432647" y="2232189"/>
            <a:ext cx="3526971" cy="1140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halkboard" panose="03050602040202020205" pitchFamily="66" charset="77"/>
              </a:rPr>
              <a:t>A Guide for Parents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5537707-63B9-3543-8C72-E7C6CC5C2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250" y="3203741"/>
            <a:ext cx="2908300" cy="3373628"/>
          </a:xfrm>
          <a:custGeom>
            <a:avLst/>
            <a:gdLst>
              <a:gd name="connsiteX0" fmla="*/ 0 w 2908300"/>
              <a:gd name="connsiteY0" fmla="*/ 0 h 3373628"/>
              <a:gd name="connsiteX1" fmla="*/ 552577 w 2908300"/>
              <a:gd name="connsiteY1" fmla="*/ 0 h 3373628"/>
              <a:gd name="connsiteX2" fmla="*/ 1046988 w 2908300"/>
              <a:gd name="connsiteY2" fmla="*/ 0 h 3373628"/>
              <a:gd name="connsiteX3" fmla="*/ 1686814 w 2908300"/>
              <a:gd name="connsiteY3" fmla="*/ 0 h 3373628"/>
              <a:gd name="connsiteX4" fmla="*/ 2239391 w 2908300"/>
              <a:gd name="connsiteY4" fmla="*/ 0 h 3373628"/>
              <a:gd name="connsiteX5" fmla="*/ 2908300 w 2908300"/>
              <a:gd name="connsiteY5" fmla="*/ 0 h 3373628"/>
              <a:gd name="connsiteX6" fmla="*/ 2908300 w 2908300"/>
              <a:gd name="connsiteY6" fmla="*/ 629744 h 3373628"/>
              <a:gd name="connsiteX7" fmla="*/ 2908300 w 2908300"/>
              <a:gd name="connsiteY7" fmla="*/ 1192015 h 3373628"/>
              <a:gd name="connsiteX8" fmla="*/ 2908300 w 2908300"/>
              <a:gd name="connsiteY8" fmla="*/ 1754287 h 3373628"/>
              <a:gd name="connsiteX9" fmla="*/ 2908300 w 2908300"/>
              <a:gd name="connsiteY9" fmla="*/ 2249085 h 3373628"/>
              <a:gd name="connsiteX10" fmla="*/ 2908300 w 2908300"/>
              <a:gd name="connsiteY10" fmla="*/ 2743884 h 3373628"/>
              <a:gd name="connsiteX11" fmla="*/ 2908300 w 2908300"/>
              <a:gd name="connsiteY11" fmla="*/ 3373628 h 3373628"/>
              <a:gd name="connsiteX12" fmla="*/ 2297557 w 2908300"/>
              <a:gd name="connsiteY12" fmla="*/ 3373628 h 3373628"/>
              <a:gd name="connsiteX13" fmla="*/ 1657731 w 2908300"/>
              <a:gd name="connsiteY13" fmla="*/ 3373628 h 3373628"/>
              <a:gd name="connsiteX14" fmla="*/ 1017905 w 2908300"/>
              <a:gd name="connsiteY14" fmla="*/ 3373628 h 3373628"/>
              <a:gd name="connsiteX15" fmla="*/ 0 w 2908300"/>
              <a:gd name="connsiteY15" fmla="*/ 3373628 h 3373628"/>
              <a:gd name="connsiteX16" fmla="*/ 0 w 2908300"/>
              <a:gd name="connsiteY16" fmla="*/ 2811357 h 3373628"/>
              <a:gd name="connsiteX17" fmla="*/ 0 w 2908300"/>
              <a:gd name="connsiteY17" fmla="*/ 2282822 h 3373628"/>
              <a:gd name="connsiteX18" fmla="*/ 0 w 2908300"/>
              <a:gd name="connsiteY18" fmla="*/ 1821759 h 3373628"/>
              <a:gd name="connsiteX19" fmla="*/ 0 w 2908300"/>
              <a:gd name="connsiteY19" fmla="*/ 1326960 h 3373628"/>
              <a:gd name="connsiteX20" fmla="*/ 0 w 2908300"/>
              <a:gd name="connsiteY20" fmla="*/ 832162 h 3373628"/>
              <a:gd name="connsiteX21" fmla="*/ 0 w 2908300"/>
              <a:gd name="connsiteY21" fmla="*/ 0 h 3373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908300" h="3373628" extrusionOk="0">
                <a:moveTo>
                  <a:pt x="0" y="0"/>
                </a:moveTo>
                <a:cubicBezTo>
                  <a:pt x="243284" y="-25793"/>
                  <a:pt x="335536" y="48493"/>
                  <a:pt x="552577" y="0"/>
                </a:cubicBezTo>
                <a:cubicBezTo>
                  <a:pt x="769618" y="-48493"/>
                  <a:pt x="824932" y="55626"/>
                  <a:pt x="1046988" y="0"/>
                </a:cubicBezTo>
                <a:cubicBezTo>
                  <a:pt x="1269044" y="-55626"/>
                  <a:pt x="1482570" y="18072"/>
                  <a:pt x="1686814" y="0"/>
                </a:cubicBezTo>
                <a:cubicBezTo>
                  <a:pt x="1891058" y="-18072"/>
                  <a:pt x="2042398" y="14025"/>
                  <a:pt x="2239391" y="0"/>
                </a:cubicBezTo>
                <a:cubicBezTo>
                  <a:pt x="2436384" y="-14025"/>
                  <a:pt x="2722906" y="53048"/>
                  <a:pt x="2908300" y="0"/>
                </a:cubicBezTo>
                <a:cubicBezTo>
                  <a:pt x="2982585" y="258356"/>
                  <a:pt x="2887897" y="354385"/>
                  <a:pt x="2908300" y="629744"/>
                </a:cubicBezTo>
                <a:cubicBezTo>
                  <a:pt x="2928703" y="905103"/>
                  <a:pt x="2850879" y="937803"/>
                  <a:pt x="2908300" y="1192015"/>
                </a:cubicBezTo>
                <a:cubicBezTo>
                  <a:pt x="2965721" y="1446227"/>
                  <a:pt x="2876817" y="1483776"/>
                  <a:pt x="2908300" y="1754287"/>
                </a:cubicBezTo>
                <a:cubicBezTo>
                  <a:pt x="2939783" y="2024798"/>
                  <a:pt x="2906460" y="2039641"/>
                  <a:pt x="2908300" y="2249085"/>
                </a:cubicBezTo>
                <a:cubicBezTo>
                  <a:pt x="2910140" y="2458529"/>
                  <a:pt x="2903562" y="2623842"/>
                  <a:pt x="2908300" y="2743884"/>
                </a:cubicBezTo>
                <a:cubicBezTo>
                  <a:pt x="2913038" y="2863926"/>
                  <a:pt x="2854478" y="3245774"/>
                  <a:pt x="2908300" y="3373628"/>
                </a:cubicBezTo>
                <a:cubicBezTo>
                  <a:pt x="2603883" y="3409190"/>
                  <a:pt x="2469463" y="3307543"/>
                  <a:pt x="2297557" y="3373628"/>
                </a:cubicBezTo>
                <a:cubicBezTo>
                  <a:pt x="2125651" y="3439713"/>
                  <a:pt x="1863189" y="3333719"/>
                  <a:pt x="1657731" y="3373628"/>
                </a:cubicBezTo>
                <a:cubicBezTo>
                  <a:pt x="1452273" y="3413537"/>
                  <a:pt x="1254543" y="3348642"/>
                  <a:pt x="1017905" y="3373628"/>
                </a:cubicBezTo>
                <a:cubicBezTo>
                  <a:pt x="781267" y="3398614"/>
                  <a:pt x="234183" y="3342425"/>
                  <a:pt x="0" y="3373628"/>
                </a:cubicBezTo>
                <a:cubicBezTo>
                  <a:pt x="-66304" y="3199051"/>
                  <a:pt x="34143" y="3019094"/>
                  <a:pt x="0" y="2811357"/>
                </a:cubicBezTo>
                <a:cubicBezTo>
                  <a:pt x="-34143" y="2603620"/>
                  <a:pt x="29963" y="2495105"/>
                  <a:pt x="0" y="2282822"/>
                </a:cubicBezTo>
                <a:cubicBezTo>
                  <a:pt x="-29963" y="2070539"/>
                  <a:pt x="17922" y="1993400"/>
                  <a:pt x="0" y="1821759"/>
                </a:cubicBezTo>
                <a:cubicBezTo>
                  <a:pt x="-17922" y="1650118"/>
                  <a:pt x="38925" y="1544373"/>
                  <a:pt x="0" y="1326960"/>
                </a:cubicBezTo>
                <a:cubicBezTo>
                  <a:pt x="-38925" y="1109547"/>
                  <a:pt x="34990" y="1013240"/>
                  <a:pt x="0" y="832162"/>
                </a:cubicBezTo>
                <a:cubicBezTo>
                  <a:pt x="-34990" y="651084"/>
                  <a:pt x="10453" y="315222"/>
                  <a:pt x="0" y="0"/>
                </a:cubicBezTo>
                <a:close/>
              </a:path>
            </a:pathLst>
          </a:custGeom>
          <a:noFill/>
          <a:ln w="28575">
            <a:solidFill>
              <a:schemeClr val="accent4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FD1FA694-3108-574E-AE44-F092EFDB8D1A}"/>
              </a:ext>
            </a:extLst>
          </p:cNvPr>
          <p:cNvSpPr/>
          <p:nvPr/>
        </p:nvSpPr>
        <p:spPr>
          <a:xfrm>
            <a:off x="8186709" y="3278035"/>
            <a:ext cx="2144160" cy="1713240"/>
          </a:xfrm>
          <a:custGeom>
            <a:avLst/>
            <a:gdLst>
              <a:gd name="connsiteX0" fmla="*/ 0 w 2144160"/>
              <a:gd name="connsiteY0" fmla="*/ 856620 h 1713240"/>
              <a:gd name="connsiteX1" fmla="*/ 1072080 w 2144160"/>
              <a:gd name="connsiteY1" fmla="*/ 0 h 1713240"/>
              <a:gd name="connsiteX2" fmla="*/ 2144160 w 2144160"/>
              <a:gd name="connsiteY2" fmla="*/ 856620 h 1713240"/>
              <a:gd name="connsiteX3" fmla="*/ 1072080 w 2144160"/>
              <a:gd name="connsiteY3" fmla="*/ 1713240 h 1713240"/>
              <a:gd name="connsiteX4" fmla="*/ 0 w 2144160"/>
              <a:gd name="connsiteY4" fmla="*/ 856620 h 1713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4160" h="1713240" fill="none" extrusionOk="0">
                <a:moveTo>
                  <a:pt x="0" y="856620"/>
                </a:moveTo>
                <a:cubicBezTo>
                  <a:pt x="-122020" y="453476"/>
                  <a:pt x="385475" y="36422"/>
                  <a:pt x="1072080" y="0"/>
                </a:cubicBezTo>
                <a:cubicBezTo>
                  <a:pt x="1697216" y="-53476"/>
                  <a:pt x="2111107" y="355375"/>
                  <a:pt x="2144160" y="856620"/>
                </a:cubicBezTo>
                <a:cubicBezTo>
                  <a:pt x="2042803" y="1300778"/>
                  <a:pt x="1689979" y="1722458"/>
                  <a:pt x="1072080" y="1713240"/>
                </a:cubicBezTo>
                <a:cubicBezTo>
                  <a:pt x="492611" y="1597972"/>
                  <a:pt x="-14073" y="1381764"/>
                  <a:pt x="0" y="856620"/>
                </a:cubicBezTo>
                <a:close/>
              </a:path>
              <a:path w="2144160" h="1713240" stroke="0" extrusionOk="0">
                <a:moveTo>
                  <a:pt x="0" y="856620"/>
                </a:moveTo>
                <a:cubicBezTo>
                  <a:pt x="-117874" y="460528"/>
                  <a:pt x="467823" y="-15707"/>
                  <a:pt x="1072080" y="0"/>
                </a:cubicBezTo>
                <a:cubicBezTo>
                  <a:pt x="1653522" y="-3551"/>
                  <a:pt x="2064254" y="437742"/>
                  <a:pt x="2144160" y="856620"/>
                </a:cubicBezTo>
                <a:cubicBezTo>
                  <a:pt x="2195138" y="1226111"/>
                  <a:pt x="1647769" y="1719553"/>
                  <a:pt x="1072080" y="1713240"/>
                </a:cubicBezTo>
                <a:cubicBezTo>
                  <a:pt x="609631" y="1669217"/>
                  <a:pt x="41448" y="1329987"/>
                  <a:pt x="0" y="85662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8AD8"/>
            </a:solidFill>
            <a:extLst>
              <a:ext uri="{C807C97D-BFC1-408E-A445-0C87EB9F89A2}">
                <ask:lineSketchStyleProps xmlns:ask="http://schemas.microsoft.com/office/drawing/2018/sketchyshapes" sd="3863917355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70C0"/>
                </a:solidFill>
                <a:latin typeface="Chalkboard" panose="03050602040202020205" pitchFamily="66" charset="77"/>
              </a:rPr>
              <a:t>Financial Capability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1A90FAE-07C1-DB47-915C-FB18CAD16CC3}"/>
              </a:ext>
            </a:extLst>
          </p:cNvPr>
          <p:cNvSpPr/>
          <p:nvPr/>
        </p:nvSpPr>
        <p:spPr>
          <a:xfrm>
            <a:off x="6924514" y="4335680"/>
            <a:ext cx="2070207" cy="1585801"/>
          </a:xfrm>
          <a:custGeom>
            <a:avLst/>
            <a:gdLst>
              <a:gd name="connsiteX0" fmla="*/ 0 w 2070207"/>
              <a:gd name="connsiteY0" fmla="*/ 792901 h 1585801"/>
              <a:gd name="connsiteX1" fmla="*/ 1035104 w 2070207"/>
              <a:gd name="connsiteY1" fmla="*/ 0 h 1585801"/>
              <a:gd name="connsiteX2" fmla="*/ 2070208 w 2070207"/>
              <a:gd name="connsiteY2" fmla="*/ 792901 h 1585801"/>
              <a:gd name="connsiteX3" fmla="*/ 1035104 w 2070207"/>
              <a:gd name="connsiteY3" fmla="*/ 1585802 h 1585801"/>
              <a:gd name="connsiteX4" fmla="*/ 0 w 2070207"/>
              <a:gd name="connsiteY4" fmla="*/ 792901 h 1585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0207" h="1585801" fill="none" extrusionOk="0">
                <a:moveTo>
                  <a:pt x="0" y="792901"/>
                </a:moveTo>
                <a:cubicBezTo>
                  <a:pt x="155989" y="367369"/>
                  <a:pt x="538498" y="1135"/>
                  <a:pt x="1035104" y="0"/>
                </a:cubicBezTo>
                <a:cubicBezTo>
                  <a:pt x="1654091" y="42571"/>
                  <a:pt x="2119091" y="246554"/>
                  <a:pt x="2070208" y="792901"/>
                </a:cubicBezTo>
                <a:cubicBezTo>
                  <a:pt x="2103937" y="1139449"/>
                  <a:pt x="1581719" y="1678741"/>
                  <a:pt x="1035104" y="1585802"/>
                </a:cubicBezTo>
                <a:cubicBezTo>
                  <a:pt x="442021" y="1622612"/>
                  <a:pt x="-74762" y="1183404"/>
                  <a:pt x="0" y="792901"/>
                </a:cubicBezTo>
                <a:close/>
              </a:path>
              <a:path w="2070207" h="1585801" stroke="0" extrusionOk="0">
                <a:moveTo>
                  <a:pt x="0" y="792901"/>
                </a:moveTo>
                <a:cubicBezTo>
                  <a:pt x="58106" y="369025"/>
                  <a:pt x="307148" y="-33741"/>
                  <a:pt x="1035104" y="0"/>
                </a:cubicBezTo>
                <a:cubicBezTo>
                  <a:pt x="1501194" y="-63150"/>
                  <a:pt x="2044527" y="306696"/>
                  <a:pt x="2070208" y="792901"/>
                </a:cubicBezTo>
                <a:cubicBezTo>
                  <a:pt x="2168997" y="1283877"/>
                  <a:pt x="1681369" y="1516833"/>
                  <a:pt x="1035104" y="1585802"/>
                </a:cubicBezTo>
                <a:cubicBezTo>
                  <a:pt x="468716" y="1617707"/>
                  <a:pt x="-44729" y="1206072"/>
                  <a:pt x="0" y="79290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8AD8"/>
            </a:solidFill>
            <a:extLst>
              <a:ext uri="{C807C97D-BFC1-408E-A445-0C87EB9F89A2}">
                <ask:lineSketchStyleProps xmlns:ask="http://schemas.microsoft.com/office/drawing/2018/sketchyshapes" sd="2888940431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70C0"/>
                </a:solidFill>
                <a:latin typeface="Chalkboard" panose="03050602040202020205" pitchFamily="66" charset="77"/>
              </a:rPr>
              <a:t>Saving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7ECFF63-7A9B-5A4D-9577-0FCA244EA5E1}"/>
              </a:ext>
            </a:extLst>
          </p:cNvPr>
          <p:cNvSpPr/>
          <p:nvPr/>
        </p:nvSpPr>
        <p:spPr>
          <a:xfrm>
            <a:off x="9746359" y="4097654"/>
            <a:ext cx="2070207" cy="158580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8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70C0"/>
                </a:solidFill>
                <a:latin typeface="Chalkboard" panose="03050602040202020205" pitchFamily="66" charset="77"/>
              </a:rPr>
              <a:t>Currency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7DDEDDE-E21E-DA4F-A05B-B5E619D5950E}"/>
              </a:ext>
            </a:extLst>
          </p:cNvPr>
          <p:cNvSpPr/>
          <p:nvPr/>
        </p:nvSpPr>
        <p:spPr>
          <a:xfrm>
            <a:off x="8412033" y="4890554"/>
            <a:ext cx="2070207" cy="158580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8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70C0"/>
                </a:solidFill>
                <a:latin typeface="Chalkboard" panose="03050602040202020205" pitchFamily="66" charset="77"/>
              </a:rPr>
              <a:t>Budgeting</a:t>
            </a:r>
          </a:p>
        </p:txBody>
      </p:sp>
    </p:spTree>
    <p:extLst>
      <p:ext uri="{BB962C8B-B14F-4D97-AF65-F5344CB8AC3E}">
        <p14:creationId xmlns:p14="http://schemas.microsoft.com/office/powerpoint/2010/main" val="2167177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52B6D37-49C8-214D-BAFC-AD91A8A2EA94}"/>
              </a:ext>
            </a:extLst>
          </p:cNvPr>
          <p:cNvSpPr txBox="1"/>
          <p:nvPr/>
        </p:nvSpPr>
        <p:spPr>
          <a:xfrm>
            <a:off x="0" y="0"/>
            <a:ext cx="12192000" cy="13954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AFCE373-42D3-2A41-A852-BF005AB94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849"/>
            <a:ext cx="10958512" cy="1325563"/>
          </a:xfrm>
        </p:spPr>
        <p:txBody>
          <a:bodyPr/>
          <a:lstStyle/>
          <a:p>
            <a:pPr algn="ctr"/>
            <a:r>
              <a:rPr lang="en-US" b="1" dirty="0">
                <a:latin typeface="Chalkboard" panose="03050602040202020205" pitchFamily="66" charset="77"/>
              </a:rPr>
              <a:t>What it says in the Primary Curriculum?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822083D-4623-2A40-A944-5019DBEB85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42" t="1018" r="4833" b="2500"/>
          <a:stretch/>
        </p:blipFill>
        <p:spPr>
          <a:xfrm>
            <a:off x="8315324" y="1590984"/>
            <a:ext cx="3481388" cy="4981265"/>
          </a:xfrm>
          <a:prstGeom prst="rect">
            <a:avLst/>
          </a:prstGeom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B9AAEF1-E2D3-7D44-83B1-48A672B1E29F}"/>
              </a:ext>
            </a:extLst>
          </p:cNvPr>
          <p:cNvSpPr/>
          <p:nvPr/>
        </p:nvSpPr>
        <p:spPr>
          <a:xfrm>
            <a:off x="388144" y="1825625"/>
            <a:ext cx="7391400" cy="4186238"/>
          </a:xfrm>
          <a:custGeom>
            <a:avLst/>
            <a:gdLst>
              <a:gd name="connsiteX0" fmla="*/ 0 w 7391400"/>
              <a:gd name="connsiteY0" fmla="*/ 697720 h 4186238"/>
              <a:gd name="connsiteX1" fmla="*/ 697720 w 7391400"/>
              <a:gd name="connsiteY1" fmla="*/ 0 h 4186238"/>
              <a:gd name="connsiteX2" fmla="*/ 1483857 w 7391400"/>
              <a:gd name="connsiteY2" fmla="*/ 0 h 4186238"/>
              <a:gd name="connsiteX3" fmla="*/ 1970196 w 7391400"/>
              <a:gd name="connsiteY3" fmla="*/ 0 h 4186238"/>
              <a:gd name="connsiteX4" fmla="*/ 2576454 w 7391400"/>
              <a:gd name="connsiteY4" fmla="*/ 0 h 4186238"/>
              <a:gd name="connsiteX5" fmla="*/ 3062793 w 7391400"/>
              <a:gd name="connsiteY5" fmla="*/ 0 h 4186238"/>
              <a:gd name="connsiteX6" fmla="*/ 3848930 w 7391400"/>
              <a:gd name="connsiteY6" fmla="*/ 0 h 4186238"/>
              <a:gd name="connsiteX7" fmla="*/ 4635067 w 7391400"/>
              <a:gd name="connsiteY7" fmla="*/ 0 h 4186238"/>
              <a:gd name="connsiteX8" fmla="*/ 5121406 w 7391400"/>
              <a:gd name="connsiteY8" fmla="*/ 0 h 4186238"/>
              <a:gd name="connsiteX9" fmla="*/ 5907543 w 7391400"/>
              <a:gd name="connsiteY9" fmla="*/ 0 h 4186238"/>
              <a:gd name="connsiteX10" fmla="*/ 6693680 w 7391400"/>
              <a:gd name="connsiteY10" fmla="*/ 0 h 4186238"/>
              <a:gd name="connsiteX11" fmla="*/ 7391400 w 7391400"/>
              <a:gd name="connsiteY11" fmla="*/ 697720 h 4186238"/>
              <a:gd name="connsiteX12" fmla="*/ 7391400 w 7391400"/>
              <a:gd name="connsiteY12" fmla="*/ 1451235 h 4186238"/>
              <a:gd name="connsiteX13" fmla="*/ 7391400 w 7391400"/>
              <a:gd name="connsiteY13" fmla="*/ 2065211 h 4186238"/>
              <a:gd name="connsiteX14" fmla="*/ 7391400 w 7391400"/>
              <a:gd name="connsiteY14" fmla="*/ 2679187 h 4186238"/>
              <a:gd name="connsiteX15" fmla="*/ 7391400 w 7391400"/>
              <a:gd name="connsiteY15" fmla="*/ 3488518 h 4186238"/>
              <a:gd name="connsiteX16" fmla="*/ 6693680 w 7391400"/>
              <a:gd name="connsiteY16" fmla="*/ 4186238 h 4186238"/>
              <a:gd name="connsiteX17" fmla="*/ 5907543 w 7391400"/>
              <a:gd name="connsiteY17" fmla="*/ 4186238 h 4186238"/>
              <a:gd name="connsiteX18" fmla="*/ 5421204 w 7391400"/>
              <a:gd name="connsiteY18" fmla="*/ 4186238 h 4186238"/>
              <a:gd name="connsiteX19" fmla="*/ 4635067 w 7391400"/>
              <a:gd name="connsiteY19" fmla="*/ 4186238 h 4186238"/>
              <a:gd name="connsiteX20" fmla="*/ 4028809 w 7391400"/>
              <a:gd name="connsiteY20" fmla="*/ 4186238 h 4186238"/>
              <a:gd name="connsiteX21" fmla="*/ 3542470 w 7391400"/>
              <a:gd name="connsiteY21" fmla="*/ 4186238 h 4186238"/>
              <a:gd name="connsiteX22" fmla="*/ 2816293 w 7391400"/>
              <a:gd name="connsiteY22" fmla="*/ 4186238 h 4186238"/>
              <a:gd name="connsiteX23" fmla="*/ 2210034 w 7391400"/>
              <a:gd name="connsiteY23" fmla="*/ 4186238 h 4186238"/>
              <a:gd name="connsiteX24" fmla="*/ 1663736 w 7391400"/>
              <a:gd name="connsiteY24" fmla="*/ 4186238 h 4186238"/>
              <a:gd name="connsiteX25" fmla="*/ 697720 w 7391400"/>
              <a:gd name="connsiteY25" fmla="*/ 4186238 h 4186238"/>
              <a:gd name="connsiteX26" fmla="*/ 0 w 7391400"/>
              <a:gd name="connsiteY26" fmla="*/ 3488518 h 4186238"/>
              <a:gd name="connsiteX27" fmla="*/ 0 w 7391400"/>
              <a:gd name="connsiteY27" fmla="*/ 2790819 h 4186238"/>
              <a:gd name="connsiteX28" fmla="*/ 0 w 7391400"/>
              <a:gd name="connsiteY28" fmla="*/ 2037303 h 4186238"/>
              <a:gd name="connsiteX29" fmla="*/ 0 w 7391400"/>
              <a:gd name="connsiteY29" fmla="*/ 1311696 h 4186238"/>
              <a:gd name="connsiteX30" fmla="*/ 0 w 7391400"/>
              <a:gd name="connsiteY30" fmla="*/ 697720 h 4186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391400" h="4186238" fill="none" extrusionOk="0">
                <a:moveTo>
                  <a:pt x="0" y="697720"/>
                </a:moveTo>
                <a:cubicBezTo>
                  <a:pt x="-38739" y="286312"/>
                  <a:pt x="364831" y="38123"/>
                  <a:pt x="697720" y="0"/>
                </a:cubicBezTo>
                <a:cubicBezTo>
                  <a:pt x="926255" y="-37590"/>
                  <a:pt x="1318164" y="-36432"/>
                  <a:pt x="1483857" y="0"/>
                </a:cubicBezTo>
                <a:cubicBezTo>
                  <a:pt x="1649550" y="36432"/>
                  <a:pt x="1731673" y="-4438"/>
                  <a:pt x="1970196" y="0"/>
                </a:cubicBezTo>
                <a:cubicBezTo>
                  <a:pt x="2208719" y="4438"/>
                  <a:pt x="2352607" y="-4809"/>
                  <a:pt x="2576454" y="0"/>
                </a:cubicBezTo>
                <a:cubicBezTo>
                  <a:pt x="2800301" y="4809"/>
                  <a:pt x="2872134" y="207"/>
                  <a:pt x="3062793" y="0"/>
                </a:cubicBezTo>
                <a:cubicBezTo>
                  <a:pt x="3253452" y="-207"/>
                  <a:pt x="3557287" y="-5944"/>
                  <a:pt x="3848930" y="0"/>
                </a:cubicBezTo>
                <a:cubicBezTo>
                  <a:pt x="4140573" y="5944"/>
                  <a:pt x="4286278" y="21652"/>
                  <a:pt x="4635067" y="0"/>
                </a:cubicBezTo>
                <a:cubicBezTo>
                  <a:pt x="4983856" y="-21652"/>
                  <a:pt x="4943501" y="-11811"/>
                  <a:pt x="5121406" y="0"/>
                </a:cubicBezTo>
                <a:cubicBezTo>
                  <a:pt x="5299311" y="11811"/>
                  <a:pt x="5548118" y="-29242"/>
                  <a:pt x="5907543" y="0"/>
                </a:cubicBezTo>
                <a:cubicBezTo>
                  <a:pt x="6266968" y="29242"/>
                  <a:pt x="6517751" y="38944"/>
                  <a:pt x="6693680" y="0"/>
                </a:cubicBezTo>
                <a:cubicBezTo>
                  <a:pt x="7158069" y="43060"/>
                  <a:pt x="7337289" y="355810"/>
                  <a:pt x="7391400" y="697720"/>
                </a:cubicBezTo>
                <a:cubicBezTo>
                  <a:pt x="7383535" y="889917"/>
                  <a:pt x="7423799" y="1205759"/>
                  <a:pt x="7391400" y="1451235"/>
                </a:cubicBezTo>
                <a:cubicBezTo>
                  <a:pt x="7359001" y="1696711"/>
                  <a:pt x="7412327" y="1863943"/>
                  <a:pt x="7391400" y="2065211"/>
                </a:cubicBezTo>
                <a:cubicBezTo>
                  <a:pt x="7370473" y="2266479"/>
                  <a:pt x="7412664" y="2476154"/>
                  <a:pt x="7391400" y="2679187"/>
                </a:cubicBezTo>
                <a:cubicBezTo>
                  <a:pt x="7370136" y="2882220"/>
                  <a:pt x="7359885" y="3300706"/>
                  <a:pt x="7391400" y="3488518"/>
                </a:cubicBezTo>
                <a:cubicBezTo>
                  <a:pt x="7392965" y="3940450"/>
                  <a:pt x="7011888" y="4171970"/>
                  <a:pt x="6693680" y="4186238"/>
                </a:cubicBezTo>
                <a:cubicBezTo>
                  <a:pt x="6324294" y="4212460"/>
                  <a:pt x="6258438" y="4182212"/>
                  <a:pt x="5907543" y="4186238"/>
                </a:cubicBezTo>
                <a:cubicBezTo>
                  <a:pt x="5556648" y="4190264"/>
                  <a:pt x="5617536" y="4169351"/>
                  <a:pt x="5421204" y="4186238"/>
                </a:cubicBezTo>
                <a:cubicBezTo>
                  <a:pt x="5224872" y="4203125"/>
                  <a:pt x="5022963" y="4198527"/>
                  <a:pt x="4635067" y="4186238"/>
                </a:cubicBezTo>
                <a:cubicBezTo>
                  <a:pt x="4247171" y="4173949"/>
                  <a:pt x="4222063" y="4185161"/>
                  <a:pt x="4028809" y="4186238"/>
                </a:cubicBezTo>
                <a:cubicBezTo>
                  <a:pt x="3835555" y="4187315"/>
                  <a:pt x="3704825" y="4209885"/>
                  <a:pt x="3542470" y="4186238"/>
                </a:cubicBezTo>
                <a:cubicBezTo>
                  <a:pt x="3380115" y="4162591"/>
                  <a:pt x="3151307" y="4213219"/>
                  <a:pt x="2816293" y="4186238"/>
                </a:cubicBezTo>
                <a:cubicBezTo>
                  <a:pt x="2481279" y="4159257"/>
                  <a:pt x="2495618" y="4193236"/>
                  <a:pt x="2210034" y="4186238"/>
                </a:cubicBezTo>
                <a:cubicBezTo>
                  <a:pt x="1924450" y="4179240"/>
                  <a:pt x="1855175" y="4180983"/>
                  <a:pt x="1663736" y="4186238"/>
                </a:cubicBezTo>
                <a:cubicBezTo>
                  <a:pt x="1472297" y="4191493"/>
                  <a:pt x="947713" y="4164407"/>
                  <a:pt x="697720" y="4186238"/>
                </a:cubicBezTo>
                <a:cubicBezTo>
                  <a:pt x="347340" y="4166418"/>
                  <a:pt x="-1362" y="3894541"/>
                  <a:pt x="0" y="3488518"/>
                </a:cubicBezTo>
                <a:cubicBezTo>
                  <a:pt x="9589" y="3218788"/>
                  <a:pt x="-28391" y="2983922"/>
                  <a:pt x="0" y="2790819"/>
                </a:cubicBezTo>
                <a:cubicBezTo>
                  <a:pt x="28391" y="2597716"/>
                  <a:pt x="15681" y="2242374"/>
                  <a:pt x="0" y="2037303"/>
                </a:cubicBezTo>
                <a:cubicBezTo>
                  <a:pt x="-15681" y="1832232"/>
                  <a:pt x="-30745" y="1587434"/>
                  <a:pt x="0" y="1311696"/>
                </a:cubicBezTo>
                <a:cubicBezTo>
                  <a:pt x="30745" y="1035958"/>
                  <a:pt x="3370" y="925417"/>
                  <a:pt x="0" y="697720"/>
                </a:cubicBezTo>
                <a:close/>
              </a:path>
              <a:path w="7391400" h="4186238" stroke="0" extrusionOk="0">
                <a:moveTo>
                  <a:pt x="0" y="697720"/>
                </a:moveTo>
                <a:cubicBezTo>
                  <a:pt x="71124" y="307484"/>
                  <a:pt x="359188" y="27017"/>
                  <a:pt x="697720" y="0"/>
                </a:cubicBezTo>
                <a:cubicBezTo>
                  <a:pt x="903252" y="-12417"/>
                  <a:pt x="1003217" y="18796"/>
                  <a:pt x="1244019" y="0"/>
                </a:cubicBezTo>
                <a:cubicBezTo>
                  <a:pt x="1484821" y="-18796"/>
                  <a:pt x="1648186" y="16889"/>
                  <a:pt x="1850277" y="0"/>
                </a:cubicBezTo>
                <a:cubicBezTo>
                  <a:pt x="2052368" y="-16889"/>
                  <a:pt x="2155598" y="18628"/>
                  <a:pt x="2336616" y="0"/>
                </a:cubicBezTo>
                <a:cubicBezTo>
                  <a:pt x="2517634" y="-18628"/>
                  <a:pt x="2599230" y="11143"/>
                  <a:pt x="2822955" y="0"/>
                </a:cubicBezTo>
                <a:cubicBezTo>
                  <a:pt x="3046680" y="-11143"/>
                  <a:pt x="3092298" y="8835"/>
                  <a:pt x="3309294" y="0"/>
                </a:cubicBezTo>
                <a:cubicBezTo>
                  <a:pt x="3526290" y="-8835"/>
                  <a:pt x="3881696" y="31902"/>
                  <a:pt x="4095431" y="0"/>
                </a:cubicBezTo>
                <a:cubicBezTo>
                  <a:pt x="4309166" y="-31902"/>
                  <a:pt x="4401906" y="-13417"/>
                  <a:pt x="4641729" y="0"/>
                </a:cubicBezTo>
                <a:cubicBezTo>
                  <a:pt x="4881552" y="13417"/>
                  <a:pt x="5077584" y="37040"/>
                  <a:pt x="5427866" y="0"/>
                </a:cubicBezTo>
                <a:cubicBezTo>
                  <a:pt x="5778148" y="-37040"/>
                  <a:pt x="5760230" y="15285"/>
                  <a:pt x="6034124" y="0"/>
                </a:cubicBezTo>
                <a:cubicBezTo>
                  <a:pt x="6308018" y="-15285"/>
                  <a:pt x="6556791" y="12157"/>
                  <a:pt x="6693680" y="0"/>
                </a:cubicBezTo>
                <a:cubicBezTo>
                  <a:pt x="7115378" y="-66885"/>
                  <a:pt x="7382748" y="344615"/>
                  <a:pt x="7391400" y="697720"/>
                </a:cubicBezTo>
                <a:cubicBezTo>
                  <a:pt x="7363314" y="911359"/>
                  <a:pt x="7394707" y="1145343"/>
                  <a:pt x="7391400" y="1311696"/>
                </a:cubicBezTo>
                <a:cubicBezTo>
                  <a:pt x="7388093" y="1478049"/>
                  <a:pt x="7415411" y="1700847"/>
                  <a:pt x="7391400" y="1925671"/>
                </a:cubicBezTo>
                <a:cubicBezTo>
                  <a:pt x="7367389" y="2150495"/>
                  <a:pt x="7387779" y="2293781"/>
                  <a:pt x="7391400" y="2567555"/>
                </a:cubicBezTo>
                <a:cubicBezTo>
                  <a:pt x="7395021" y="2841329"/>
                  <a:pt x="7405049" y="3253364"/>
                  <a:pt x="7391400" y="3488518"/>
                </a:cubicBezTo>
                <a:cubicBezTo>
                  <a:pt x="7373242" y="3886203"/>
                  <a:pt x="7104328" y="4142652"/>
                  <a:pt x="6693680" y="4186238"/>
                </a:cubicBezTo>
                <a:cubicBezTo>
                  <a:pt x="6428092" y="4194226"/>
                  <a:pt x="6286526" y="4203074"/>
                  <a:pt x="6147381" y="4186238"/>
                </a:cubicBezTo>
                <a:cubicBezTo>
                  <a:pt x="6008236" y="4169402"/>
                  <a:pt x="5651089" y="4179765"/>
                  <a:pt x="5421204" y="4186238"/>
                </a:cubicBezTo>
                <a:cubicBezTo>
                  <a:pt x="5191319" y="4192711"/>
                  <a:pt x="5087167" y="4167803"/>
                  <a:pt x="4874905" y="4186238"/>
                </a:cubicBezTo>
                <a:cubicBezTo>
                  <a:pt x="4662643" y="4204673"/>
                  <a:pt x="4471535" y="4158758"/>
                  <a:pt x="4148728" y="4186238"/>
                </a:cubicBezTo>
                <a:cubicBezTo>
                  <a:pt x="3825921" y="4213718"/>
                  <a:pt x="3667264" y="4215827"/>
                  <a:pt x="3362591" y="4186238"/>
                </a:cubicBezTo>
                <a:cubicBezTo>
                  <a:pt x="3057918" y="4156649"/>
                  <a:pt x="2917167" y="4209772"/>
                  <a:pt x="2576454" y="4186238"/>
                </a:cubicBezTo>
                <a:cubicBezTo>
                  <a:pt x="2235741" y="4162704"/>
                  <a:pt x="2314979" y="4208605"/>
                  <a:pt x="2090115" y="4186238"/>
                </a:cubicBezTo>
                <a:cubicBezTo>
                  <a:pt x="1865251" y="4163871"/>
                  <a:pt x="1804881" y="4194536"/>
                  <a:pt x="1543817" y="4186238"/>
                </a:cubicBezTo>
                <a:cubicBezTo>
                  <a:pt x="1282753" y="4177940"/>
                  <a:pt x="912504" y="4144608"/>
                  <a:pt x="697720" y="4186238"/>
                </a:cubicBezTo>
                <a:cubicBezTo>
                  <a:pt x="271937" y="4178398"/>
                  <a:pt x="46243" y="3812662"/>
                  <a:pt x="0" y="3488518"/>
                </a:cubicBezTo>
                <a:cubicBezTo>
                  <a:pt x="-22525" y="3282280"/>
                  <a:pt x="23493" y="3143168"/>
                  <a:pt x="0" y="2846634"/>
                </a:cubicBezTo>
                <a:cubicBezTo>
                  <a:pt x="-23493" y="2550100"/>
                  <a:pt x="-2914" y="2457537"/>
                  <a:pt x="0" y="2093119"/>
                </a:cubicBezTo>
                <a:cubicBezTo>
                  <a:pt x="2914" y="1728702"/>
                  <a:pt x="-35609" y="1712078"/>
                  <a:pt x="0" y="1339604"/>
                </a:cubicBezTo>
                <a:cubicBezTo>
                  <a:pt x="35609" y="967130"/>
                  <a:pt x="-8342" y="845526"/>
                  <a:pt x="0" y="69772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accent5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12364914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054AFD3-6B92-794A-8E20-2B8AD27E2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91288" cy="41862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1800" b="1" dirty="0">
                <a:latin typeface="Chalkboard" panose="03050602040202020205" pitchFamily="66" charset="77"/>
              </a:rPr>
              <a:t>Pupils should be enabled to:</a:t>
            </a:r>
          </a:p>
          <a:p>
            <a:pPr>
              <a:lnSpc>
                <a:spcPct val="150000"/>
              </a:lnSpc>
            </a:pPr>
            <a:r>
              <a:rPr lang="en-GB" sz="1800" dirty="0">
                <a:latin typeface="Chalkboard" panose="03050602040202020205" pitchFamily="66" charset="77"/>
              </a:rPr>
              <a:t>use the four operations to solve problems involving money; </a:t>
            </a:r>
          </a:p>
          <a:p>
            <a:pPr lvl="0">
              <a:lnSpc>
                <a:spcPct val="150000"/>
              </a:lnSpc>
            </a:pPr>
            <a:r>
              <a:rPr lang="en-GB" sz="1800" dirty="0">
                <a:latin typeface="Chalkboard" panose="03050602040202020205" pitchFamily="66" charset="77"/>
              </a:rPr>
              <a:t>discuss the value of money, how to keep money safe, ways in which goods can be  paid for and the need for budgeting; </a:t>
            </a:r>
          </a:p>
          <a:p>
            <a:pPr lvl="0">
              <a:lnSpc>
                <a:spcPct val="150000"/>
              </a:lnSpc>
            </a:pPr>
            <a:r>
              <a:rPr lang="en-GB" sz="1800" dirty="0">
                <a:latin typeface="Chalkboard" panose="03050602040202020205" pitchFamily="66" charset="77"/>
              </a:rPr>
              <a:t>be able to plan and think ahead in terms of saving and spending money, prioritise spending with a limited supply of money, understand how to access best buys.</a:t>
            </a:r>
          </a:p>
          <a:p>
            <a:endParaRPr lang="en-US" dirty="0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5B285E33-5123-D04B-9FB6-EF5496B0C16C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5" t="7385" r="4383" b="6068"/>
          <a:stretch/>
        </p:blipFill>
        <p:spPr bwMode="auto">
          <a:xfrm>
            <a:off x="0" y="91440"/>
            <a:ext cx="2446496" cy="12125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86538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B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9D777BC8-02F2-8A47-8F48-429B2C65D592}"/>
              </a:ext>
            </a:extLst>
          </p:cNvPr>
          <p:cNvSpPr txBox="1"/>
          <p:nvPr/>
        </p:nvSpPr>
        <p:spPr>
          <a:xfrm>
            <a:off x="0" y="0"/>
            <a:ext cx="12192000" cy="13954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E2BE954-B8B1-BB4C-8A32-DF52543E68D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529" y="2647951"/>
            <a:ext cx="3962083" cy="251777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E4812DB-46F4-E04A-A131-0F0268090273}"/>
              </a:ext>
            </a:extLst>
          </p:cNvPr>
          <p:cNvSpPr/>
          <p:nvPr/>
        </p:nvSpPr>
        <p:spPr>
          <a:xfrm>
            <a:off x="230027" y="2399424"/>
            <a:ext cx="3962083" cy="684377"/>
          </a:xfrm>
          <a:prstGeom prst="roundRect">
            <a:avLst/>
          </a:prstGeom>
          <a:solidFill>
            <a:srgbClr val="7773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Chalkboard" panose="03050602040202020205" pitchFamily="66" charset="77"/>
              </a:rPr>
              <a:t>Why do we need money?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130B2EF0-F9DF-9342-BA44-0E3A2CDCD392}"/>
              </a:ext>
            </a:extLst>
          </p:cNvPr>
          <p:cNvSpPr/>
          <p:nvPr/>
        </p:nvSpPr>
        <p:spPr>
          <a:xfrm>
            <a:off x="7868944" y="1879867"/>
            <a:ext cx="3962083" cy="684377"/>
          </a:xfrm>
          <a:prstGeom prst="roundRect">
            <a:avLst/>
          </a:prstGeom>
          <a:solidFill>
            <a:srgbClr val="7773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Chalkboard" panose="03050602040202020205" pitchFamily="66" charset="77"/>
              </a:rPr>
              <a:t> How would we manage without money?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7339BEFE-F055-5449-B153-CB2C8FE4F502}"/>
              </a:ext>
            </a:extLst>
          </p:cNvPr>
          <p:cNvSpPr/>
          <p:nvPr/>
        </p:nvSpPr>
        <p:spPr>
          <a:xfrm>
            <a:off x="7422197" y="5547760"/>
            <a:ext cx="3962083" cy="684377"/>
          </a:xfrm>
          <a:prstGeom prst="roundRect">
            <a:avLst/>
          </a:prstGeom>
          <a:solidFill>
            <a:srgbClr val="7773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Chalkboard" panose="03050602040202020205" pitchFamily="66" charset="77"/>
              </a:rPr>
              <a:t>What are the pros/cons of pocket money? 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0D38DC9E-FF5D-C447-9ABB-A0FB12D9B663}"/>
              </a:ext>
            </a:extLst>
          </p:cNvPr>
          <p:cNvSpPr/>
          <p:nvPr/>
        </p:nvSpPr>
        <p:spPr>
          <a:xfrm>
            <a:off x="8473572" y="3790273"/>
            <a:ext cx="3568386" cy="684377"/>
          </a:xfrm>
          <a:prstGeom prst="roundRect">
            <a:avLst/>
          </a:prstGeom>
          <a:solidFill>
            <a:srgbClr val="7773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Chalkboard" panose="03050602040202020205" pitchFamily="66" charset="77"/>
              </a:rPr>
              <a:t>Why should we save? 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476567C1-BBBF-1B4E-8AFD-B09B964B27E0}"/>
              </a:ext>
            </a:extLst>
          </p:cNvPr>
          <p:cNvSpPr/>
          <p:nvPr/>
        </p:nvSpPr>
        <p:spPr>
          <a:xfrm>
            <a:off x="2386487" y="5547759"/>
            <a:ext cx="3962083" cy="684377"/>
          </a:xfrm>
          <a:prstGeom prst="roundRect">
            <a:avLst/>
          </a:prstGeom>
          <a:solidFill>
            <a:srgbClr val="7773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Chalkboard" panose="03050602040202020205" pitchFamily="66" charset="77"/>
              </a:rPr>
              <a:t>How much does it cost to have a take-away?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C13B459B-EDAD-D846-95C3-974DECDB6460}"/>
              </a:ext>
            </a:extLst>
          </p:cNvPr>
          <p:cNvSpPr/>
          <p:nvPr/>
        </p:nvSpPr>
        <p:spPr>
          <a:xfrm>
            <a:off x="174305" y="3662668"/>
            <a:ext cx="3842387" cy="976975"/>
          </a:xfrm>
          <a:prstGeom prst="roundRect">
            <a:avLst/>
          </a:prstGeom>
          <a:solidFill>
            <a:srgbClr val="7773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Chalkboard" panose="03050602040202020205" pitchFamily="66" charset="77"/>
              </a:rPr>
              <a:t>Can you explain the best way to work out how to add up the cost of things?</a:t>
            </a:r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5B4C8B3C-3EBE-474C-829B-F5EBA51998C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016692" y="370014"/>
            <a:ext cx="4312920" cy="701731"/>
          </a:xfrm>
          <a:custGeom>
            <a:avLst/>
            <a:gdLst>
              <a:gd name="connsiteX0" fmla="*/ 0 w 4312920"/>
              <a:gd name="connsiteY0" fmla="*/ 0 h 701731"/>
              <a:gd name="connsiteX1" fmla="*/ 4312920 w 4312920"/>
              <a:gd name="connsiteY1" fmla="*/ 0 h 701731"/>
              <a:gd name="connsiteX2" fmla="*/ 4312920 w 4312920"/>
              <a:gd name="connsiteY2" fmla="*/ 701731 h 701731"/>
              <a:gd name="connsiteX3" fmla="*/ 0 w 4312920"/>
              <a:gd name="connsiteY3" fmla="*/ 701731 h 701731"/>
              <a:gd name="connsiteX4" fmla="*/ 0 w 4312920"/>
              <a:gd name="connsiteY4" fmla="*/ 0 h 701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12920" h="701731" fill="none" extrusionOk="0">
                <a:moveTo>
                  <a:pt x="0" y="0"/>
                </a:moveTo>
                <a:cubicBezTo>
                  <a:pt x="788701" y="-49533"/>
                  <a:pt x="2397237" y="-14809"/>
                  <a:pt x="4312920" y="0"/>
                </a:cubicBezTo>
                <a:cubicBezTo>
                  <a:pt x="4259703" y="340167"/>
                  <a:pt x="4349695" y="575757"/>
                  <a:pt x="4312920" y="701731"/>
                </a:cubicBezTo>
                <a:cubicBezTo>
                  <a:pt x="2233557" y="653500"/>
                  <a:pt x="1673999" y="786186"/>
                  <a:pt x="0" y="701731"/>
                </a:cubicBezTo>
                <a:cubicBezTo>
                  <a:pt x="-28580" y="587087"/>
                  <a:pt x="-10332" y="274628"/>
                  <a:pt x="0" y="0"/>
                </a:cubicBezTo>
                <a:close/>
              </a:path>
              <a:path w="4312920" h="701731" stroke="0" extrusionOk="0">
                <a:moveTo>
                  <a:pt x="0" y="0"/>
                </a:moveTo>
                <a:cubicBezTo>
                  <a:pt x="1679298" y="118645"/>
                  <a:pt x="2555814" y="116012"/>
                  <a:pt x="4312920" y="0"/>
                </a:cubicBezTo>
                <a:cubicBezTo>
                  <a:pt x="4300824" y="75687"/>
                  <a:pt x="4361548" y="467568"/>
                  <a:pt x="4312920" y="701731"/>
                </a:cubicBezTo>
                <a:cubicBezTo>
                  <a:pt x="2306073" y="836331"/>
                  <a:pt x="603462" y="544535"/>
                  <a:pt x="0" y="701731"/>
                </a:cubicBezTo>
                <a:cubicBezTo>
                  <a:pt x="16484" y="414605"/>
                  <a:pt x="-41072" y="194567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accent2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48255"/>
                </a:solidFill>
                <a:latin typeface="Chalkboard" panose="03050602040202020205" pitchFamily="66" charset="77"/>
              </a:rPr>
              <a:t>Discuss….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1C4A2320-1729-5440-9CDB-44EBD89582B2}"/>
              </a:ext>
            </a:extLst>
          </p:cNvPr>
          <p:cNvSpPr/>
          <p:nvPr/>
        </p:nvSpPr>
        <p:spPr>
          <a:xfrm>
            <a:off x="3623700" y="1493686"/>
            <a:ext cx="3962083" cy="701731"/>
          </a:xfrm>
          <a:prstGeom prst="roundRect">
            <a:avLst/>
          </a:prstGeom>
          <a:solidFill>
            <a:srgbClr val="7773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Chalkboard" panose="03050602040202020205" pitchFamily="66" charset="77"/>
              </a:rPr>
              <a:t>What different ways can we pay?</a:t>
            </a:r>
          </a:p>
        </p:txBody>
      </p:sp>
    </p:spTree>
    <p:extLst>
      <p:ext uri="{BB962C8B-B14F-4D97-AF65-F5344CB8AC3E}">
        <p14:creationId xmlns:p14="http://schemas.microsoft.com/office/powerpoint/2010/main" val="3398489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902252C-F540-5C41-B0E4-CFB409EA5C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8" t="1817"/>
          <a:stretch/>
        </p:blipFill>
        <p:spPr>
          <a:xfrm>
            <a:off x="4989261" y="1670278"/>
            <a:ext cx="4271360" cy="37122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C52F7AA-FCEC-6D49-8F18-74E2217BA1BE}"/>
              </a:ext>
            </a:extLst>
          </p:cNvPr>
          <p:cNvSpPr txBox="1"/>
          <p:nvPr/>
        </p:nvSpPr>
        <p:spPr>
          <a:xfrm>
            <a:off x="0" y="0"/>
            <a:ext cx="12192000" cy="13954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8C6F8CF-467F-DF41-9AF6-F41F7F91E415}"/>
              </a:ext>
            </a:extLst>
          </p:cNvPr>
          <p:cNvSpPr/>
          <p:nvPr/>
        </p:nvSpPr>
        <p:spPr>
          <a:xfrm>
            <a:off x="2789200" y="248331"/>
            <a:ext cx="89658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Chalkboard" panose="03050602040202020205" pitchFamily="66" charset="77"/>
              </a:rPr>
              <a:t>Budgeting: Planning a weekly shop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D617826C-E39A-8345-9E00-5A761B9B1A24}"/>
              </a:ext>
            </a:extLst>
          </p:cNvPr>
          <p:cNvSpPr/>
          <p:nvPr/>
        </p:nvSpPr>
        <p:spPr>
          <a:xfrm>
            <a:off x="110740" y="2247457"/>
            <a:ext cx="4845132" cy="2593908"/>
          </a:xfrm>
          <a:prstGeom prst="roundRect">
            <a:avLst/>
          </a:prstGeom>
          <a:solidFill>
            <a:srgbClr val="98E0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84DE53B-04C9-644D-8596-3759F7218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475" y="2468107"/>
            <a:ext cx="4580810" cy="2301732"/>
          </a:xfrm>
        </p:spPr>
        <p:txBody>
          <a:bodyPr>
            <a:normAutofit/>
          </a:bodyPr>
          <a:lstStyle/>
          <a:p>
            <a:pPr lvl="0"/>
            <a:r>
              <a:rPr lang="en-US" sz="2000" dirty="0">
                <a:latin typeface="Chalkboard" panose="03050602040202020205" pitchFamily="66" charset="77"/>
              </a:rPr>
              <a:t>Do they choose the cheapest items or the more expensive items?</a:t>
            </a:r>
            <a:endParaRPr lang="en-GB" sz="2000" dirty="0">
              <a:latin typeface="Chalkboard" panose="03050602040202020205" pitchFamily="66" charset="77"/>
            </a:endParaRPr>
          </a:p>
          <a:p>
            <a:pPr lvl="0"/>
            <a:r>
              <a:rPr lang="en-US" sz="2000" dirty="0">
                <a:latin typeface="Chalkboard" panose="03050602040202020205" pitchFamily="66" charset="77"/>
              </a:rPr>
              <a:t>How much money has been spent?</a:t>
            </a:r>
            <a:endParaRPr lang="en-GB" sz="2000" dirty="0">
              <a:latin typeface="Chalkboard" panose="03050602040202020205" pitchFamily="66" charset="77"/>
            </a:endParaRPr>
          </a:p>
          <a:p>
            <a:pPr lvl="0"/>
            <a:r>
              <a:rPr lang="en-US" sz="2000" dirty="0">
                <a:latin typeface="Chalkboard" panose="03050602040202020205" pitchFamily="66" charset="77"/>
              </a:rPr>
              <a:t>How much money is left over?</a:t>
            </a:r>
            <a:endParaRPr lang="en-GB" sz="2000" dirty="0">
              <a:latin typeface="Chalkboard" panose="03050602040202020205" pitchFamily="66" charset="77"/>
            </a:endParaRPr>
          </a:p>
          <a:p>
            <a:pPr lvl="0"/>
            <a:r>
              <a:rPr lang="en-US" sz="2000" dirty="0">
                <a:latin typeface="Chalkboard" panose="03050602040202020205" pitchFamily="66" charset="77"/>
              </a:rPr>
              <a:t>Can they add up the price as they go along.</a:t>
            </a:r>
            <a:endParaRPr lang="en-GB" sz="2000" dirty="0">
              <a:latin typeface="Chalkboard" panose="03050602040202020205" pitchFamily="66" charset="77"/>
            </a:endParaRPr>
          </a:p>
          <a:p>
            <a:pPr algn="ctr"/>
            <a:endParaRPr lang="en-GB" dirty="0"/>
          </a:p>
          <a:p>
            <a:endParaRPr lang="en-US" dirty="0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9A0C1959-55FE-B841-B8BA-F268282C6243}"/>
              </a:ext>
            </a:extLst>
          </p:cNvPr>
          <p:cNvSpPr/>
          <p:nvPr/>
        </p:nvSpPr>
        <p:spPr>
          <a:xfrm>
            <a:off x="756061" y="1816730"/>
            <a:ext cx="3657600" cy="5824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halkboard" panose="03050602040202020205" pitchFamily="66" charset="77"/>
              </a:rPr>
              <a:t>Consider….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30416F34-11AD-864B-8BC1-A3F9EA0D1B9D}"/>
              </a:ext>
            </a:extLst>
          </p:cNvPr>
          <p:cNvSpPr/>
          <p:nvPr/>
        </p:nvSpPr>
        <p:spPr>
          <a:xfrm>
            <a:off x="7458224" y="5400169"/>
            <a:ext cx="4614191" cy="13936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2000" dirty="0">
                <a:latin typeface="Chalkboard" panose="03050602040202020205" pitchFamily="66" charset="77"/>
              </a:rPr>
              <a:t>Compare two shopping receipts and discuss the savings that could be made.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80C7CD5C-6125-4142-9098-4399D7A6686F}"/>
              </a:ext>
            </a:extLst>
          </p:cNvPr>
          <p:cNvSpPr/>
          <p:nvPr/>
        </p:nvSpPr>
        <p:spPr>
          <a:xfrm>
            <a:off x="8125851" y="5166348"/>
            <a:ext cx="3629201" cy="449952"/>
          </a:xfrm>
          <a:prstGeom prst="roundRect">
            <a:avLst/>
          </a:prstGeom>
          <a:solidFill>
            <a:srgbClr val="98E0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halkboard" panose="03050602040202020205" pitchFamily="66" charset="77"/>
              </a:rPr>
              <a:t>Additional Activity: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6B00236E-4945-684F-9F0D-C4C0C9923078}"/>
              </a:ext>
            </a:extLst>
          </p:cNvPr>
          <p:cNvSpPr/>
          <p:nvPr/>
        </p:nvSpPr>
        <p:spPr>
          <a:xfrm>
            <a:off x="9790787" y="1239082"/>
            <a:ext cx="1771299" cy="6957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halkboard" panose="03050602040202020205" pitchFamily="66" charset="77"/>
              </a:rPr>
              <a:t>Online Game: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FD47F73-82E5-1D42-B68B-897C4AD1C019}"/>
              </a:ext>
            </a:extLst>
          </p:cNvPr>
          <p:cNvSpPr/>
          <p:nvPr/>
        </p:nvSpPr>
        <p:spPr>
          <a:xfrm>
            <a:off x="9544433" y="1930983"/>
            <a:ext cx="2553450" cy="115486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8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Chalkboard" panose="03050602040202020205" pitchFamily="66" charset="77"/>
              </a:rPr>
              <a:t>Super Grocery Shopper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0C41A10-5947-E541-9E28-C0C1F3F9AEA8}"/>
              </a:ext>
            </a:extLst>
          </p:cNvPr>
          <p:cNvSpPr txBox="1"/>
          <p:nvPr/>
        </p:nvSpPr>
        <p:spPr>
          <a:xfrm>
            <a:off x="5924626" y="1323441"/>
            <a:ext cx="2695000" cy="369332"/>
          </a:xfrm>
          <a:custGeom>
            <a:avLst/>
            <a:gdLst>
              <a:gd name="connsiteX0" fmla="*/ 0 w 2695000"/>
              <a:gd name="connsiteY0" fmla="*/ 0 h 369332"/>
              <a:gd name="connsiteX1" fmla="*/ 2695000 w 2695000"/>
              <a:gd name="connsiteY1" fmla="*/ 0 h 369332"/>
              <a:gd name="connsiteX2" fmla="*/ 2695000 w 2695000"/>
              <a:gd name="connsiteY2" fmla="*/ 369332 h 369332"/>
              <a:gd name="connsiteX3" fmla="*/ 0 w 2695000"/>
              <a:gd name="connsiteY3" fmla="*/ 369332 h 369332"/>
              <a:gd name="connsiteX4" fmla="*/ 0 w 2695000"/>
              <a:gd name="connsiteY4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5000" h="369332" fill="none" extrusionOk="0">
                <a:moveTo>
                  <a:pt x="0" y="0"/>
                </a:moveTo>
                <a:cubicBezTo>
                  <a:pt x="760035" y="-49533"/>
                  <a:pt x="1646517" y="-14809"/>
                  <a:pt x="2695000" y="0"/>
                </a:cubicBezTo>
                <a:cubicBezTo>
                  <a:pt x="2684542" y="136842"/>
                  <a:pt x="2667777" y="302669"/>
                  <a:pt x="2695000" y="369332"/>
                </a:cubicBezTo>
                <a:cubicBezTo>
                  <a:pt x="2114560" y="321101"/>
                  <a:pt x="1080943" y="453787"/>
                  <a:pt x="0" y="369332"/>
                </a:cubicBezTo>
                <a:cubicBezTo>
                  <a:pt x="-11636" y="186919"/>
                  <a:pt x="-6040" y="115751"/>
                  <a:pt x="0" y="0"/>
                </a:cubicBezTo>
                <a:close/>
              </a:path>
              <a:path w="2695000" h="369332" stroke="0" extrusionOk="0">
                <a:moveTo>
                  <a:pt x="0" y="0"/>
                </a:moveTo>
                <a:cubicBezTo>
                  <a:pt x="326042" y="118645"/>
                  <a:pt x="2277316" y="116012"/>
                  <a:pt x="2695000" y="0"/>
                </a:cubicBezTo>
                <a:cubicBezTo>
                  <a:pt x="2672196" y="167616"/>
                  <a:pt x="2692940" y="247698"/>
                  <a:pt x="2695000" y="369332"/>
                </a:cubicBezTo>
                <a:cubicBezTo>
                  <a:pt x="1908714" y="503932"/>
                  <a:pt x="1012228" y="212136"/>
                  <a:pt x="0" y="369332"/>
                </a:cubicBezTo>
                <a:cubicBezTo>
                  <a:pt x="19812" y="326466"/>
                  <a:pt x="15727" y="93631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halkboard" panose="03050602040202020205" pitchFamily="66" charset="77"/>
              </a:rPr>
              <a:t>Activity Idea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438D8575-FCBF-B846-A6B8-54B8A1ED5072}"/>
              </a:ext>
            </a:extLst>
          </p:cNvPr>
          <p:cNvSpPr/>
          <p:nvPr/>
        </p:nvSpPr>
        <p:spPr>
          <a:xfrm>
            <a:off x="436948" y="5534559"/>
            <a:ext cx="6116227" cy="11249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dirty="0">
                <a:latin typeface="Chalkboard" panose="03050602040202020205" pitchFamily="66" charset="77"/>
              </a:rPr>
              <a:t>Perhaps you could invite your child to help with a weekly shop, adding up how much it will cost.</a:t>
            </a:r>
            <a:endParaRPr lang="en-GB" sz="2000" dirty="0">
              <a:latin typeface="Chalkboard" panose="03050602040202020205" pitchFamily="66" charset="77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08152CC-99FA-AC4E-A61C-B5220C1742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66"/>
          <a:stretch/>
        </p:blipFill>
        <p:spPr bwMode="auto">
          <a:xfrm>
            <a:off x="9737179" y="3173959"/>
            <a:ext cx="2167957" cy="1911159"/>
          </a:xfrm>
          <a:custGeom>
            <a:avLst/>
            <a:gdLst>
              <a:gd name="connsiteX0" fmla="*/ 0 w 2167957"/>
              <a:gd name="connsiteY0" fmla="*/ 0 h 1911159"/>
              <a:gd name="connsiteX1" fmla="*/ 520310 w 2167957"/>
              <a:gd name="connsiteY1" fmla="*/ 0 h 1911159"/>
              <a:gd name="connsiteX2" fmla="*/ 997260 w 2167957"/>
              <a:gd name="connsiteY2" fmla="*/ 0 h 1911159"/>
              <a:gd name="connsiteX3" fmla="*/ 1582609 w 2167957"/>
              <a:gd name="connsiteY3" fmla="*/ 0 h 1911159"/>
              <a:gd name="connsiteX4" fmla="*/ 2167957 w 2167957"/>
              <a:gd name="connsiteY4" fmla="*/ 0 h 1911159"/>
              <a:gd name="connsiteX5" fmla="*/ 2167957 w 2167957"/>
              <a:gd name="connsiteY5" fmla="*/ 458678 h 1911159"/>
              <a:gd name="connsiteX6" fmla="*/ 2167957 w 2167957"/>
              <a:gd name="connsiteY6" fmla="*/ 898245 h 1911159"/>
              <a:gd name="connsiteX7" fmla="*/ 2167957 w 2167957"/>
              <a:gd name="connsiteY7" fmla="*/ 1376034 h 1911159"/>
              <a:gd name="connsiteX8" fmla="*/ 2167957 w 2167957"/>
              <a:gd name="connsiteY8" fmla="*/ 1911159 h 1911159"/>
              <a:gd name="connsiteX9" fmla="*/ 1669327 w 2167957"/>
              <a:gd name="connsiteY9" fmla="*/ 1911159 h 1911159"/>
              <a:gd name="connsiteX10" fmla="*/ 1127338 w 2167957"/>
              <a:gd name="connsiteY10" fmla="*/ 1911159 h 1911159"/>
              <a:gd name="connsiteX11" fmla="*/ 585348 w 2167957"/>
              <a:gd name="connsiteY11" fmla="*/ 1911159 h 1911159"/>
              <a:gd name="connsiteX12" fmla="*/ 0 w 2167957"/>
              <a:gd name="connsiteY12" fmla="*/ 1911159 h 1911159"/>
              <a:gd name="connsiteX13" fmla="*/ 0 w 2167957"/>
              <a:gd name="connsiteY13" fmla="*/ 1395146 h 1911159"/>
              <a:gd name="connsiteX14" fmla="*/ 0 w 2167957"/>
              <a:gd name="connsiteY14" fmla="*/ 879133 h 1911159"/>
              <a:gd name="connsiteX15" fmla="*/ 0 w 2167957"/>
              <a:gd name="connsiteY15" fmla="*/ 0 h 1911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167957" h="1911159" extrusionOk="0">
                <a:moveTo>
                  <a:pt x="0" y="0"/>
                </a:moveTo>
                <a:cubicBezTo>
                  <a:pt x="193365" y="-18332"/>
                  <a:pt x="379669" y="55821"/>
                  <a:pt x="520310" y="0"/>
                </a:cubicBezTo>
                <a:cubicBezTo>
                  <a:pt x="660951" y="-55821"/>
                  <a:pt x="788508" y="8699"/>
                  <a:pt x="997260" y="0"/>
                </a:cubicBezTo>
                <a:cubicBezTo>
                  <a:pt x="1206012" y="-8699"/>
                  <a:pt x="1426053" y="29877"/>
                  <a:pt x="1582609" y="0"/>
                </a:cubicBezTo>
                <a:cubicBezTo>
                  <a:pt x="1739165" y="-29877"/>
                  <a:pt x="1984139" y="13065"/>
                  <a:pt x="2167957" y="0"/>
                </a:cubicBezTo>
                <a:cubicBezTo>
                  <a:pt x="2192448" y="169399"/>
                  <a:pt x="2120714" y="280342"/>
                  <a:pt x="2167957" y="458678"/>
                </a:cubicBezTo>
                <a:cubicBezTo>
                  <a:pt x="2215200" y="637014"/>
                  <a:pt x="2118545" y="799756"/>
                  <a:pt x="2167957" y="898245"/>
                </a:cubicBezTo>
                <a:cubicBezTo>
                  <a:pt x="2217369" y="996734"/>
                  <a:pt x="2132294" y="1199835"/>
                  <a:pt x="2167957" y="1376034"/>
                </a:cubicBezTo>
                <a:cubicBezTo>
                  <a:pt x="2203620" y="1552233"/>
                  <a:pt x="2130902" y="1682542"/>
                  <a:pt x="2167957" y="1911159"/>
                </a:cubicBezTo>
                <a:cubicBezTo>
                  <a:pt x="2010402" y="1935650"/>
                  <a:pt x="1798301" y="1868141"/>
                  <a:pt x="1669327" y="1911159"/>
                </a:cubicBezTo>
                <a:cubicBezTo>
                  <a:pt x="1540353" y="1954177"/>
                  <a:pt x="1347580" y="1858145"/>
                  <a:pt x="1127338" y="1911159"/>
                </a:cubicBezTo>
                <a:cubicBezTo>
                  <a:pt x="907096" y="1964173"/>
                  <a:pt x="740057" y="1861442"/>
                  <a:pt x="585348" y="1911159"/>
                </a:cubicBezTo>
                <a:cubicBezTo>
                  <a:pt x="430639" y="1960876"/>
                  <a:pt x="248701" y="1888715"/>
                  <a:pt x="0" y="1911159"/>
                </a:cubicBezTo>
                <a:cubicBezTo>
                  <a:pt x="-44694" y="1757337"/>
                  <a:pt x="36514" y="1598895"/>
                  <a:pt x="0" y="1395146"/>
                </a:cubicBezTo>
                <a:cubicBezTo>
                  <a:pt x="-36514" y="1191397"/>
                  <a:pt x="22103" y="1123037"/>
                  <a:pt x="0" y="879133"/>
                </a:cubicBezTo>
                <a:cubicBezTo>
                  <a:pt x="-22103" y="635229"/>
                  <a:pt x="87541" y="226271"/>
                  <a:pt x="0" y="0"/>
                </a:cubicBezTo>
                <a:close/>
              </a:path>
            </a:pathLst>
          </a:custGeom>
          <a:noFill/>
          <a:ln w="28575">
            <a:solidFill>
              <a:srgbClr val="00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4EABBC8-1E34-7644-A966-0C5E992BC5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238" y="47178"/>
            <a:ext cx="1744785" cy="1659227"/>
          </a:xfrm>
          <a:custGeom>
            <a:avLst/>
            <a:gdLst>
              <a:gd name="connsiteX0" fmla="*/ 0 w 1744785"/>
              <a:gd name="connsiteY0" fmla="*/ 0 h 1659227"/>
              <a:gd name="connsiteX1" fmla="*/ 564147 w 1744785"/>
              <a:gd name="connsiteY1" fmla="*/ 0 h 1659227"/>
              <a:gd name="connsiteX2" fmla="*/ 1145742 w 1744785"/>
              <a:gd name="connsiteY2" fmla="*/ 0 h 1659227"/>
              <a:gd name="connsiteX3" fmla="*/ 1744785 w 1744785"/>
              <a:gd name="connsiteY3" fmla="*/ 0 h 1659227"/>
              <a:gd name="connsiteX4" fmla="*/ 1744785 w 1744785"/>
              <a:gd name="connsiteY4" fmla="*/ 569668 h 1659227"/>
              <a:gd name="connsiteX5" fmla="*/ 1744785 w 1744785"/>
              <a:gd name="connsiteY5" fmla="*/ 1072967 h 1659227"/>
              <a:gd name="connsiteX6" fmla="*/ 1744785 w 1744785"/>
              <a:gd name="connsiteY6" fmla="*/ 1659227 h 1659227"/>
              <a:gd name="connsiteX7" fmla="*/ 1128294 w 1744785"/>
              <a:gd name="connsiteY7" fmla="*/ 1659227 h 1659227"/>
              <a:gd name="connsiteX8" fmla="*/ 511804 w 1744785"/>
              <a:gd name="connsiteY8" fmla="*/ 1659227 h 1659227"/>
              <a:gd name="connsiteX9" fmla="*/ 0 w 1744785"/>
              <a:gd name="connsiteY9" fmla="*/ 1659227 h 1659227"/>
              <a:gd name="connsiteX10" fmla="*/ 0 w 1744785"/>
              <a:gd name="connsiteY10" fmla="*/ 1122744 h 1659227"/>
              <a:gd name="connsiteX11" fmla="*/ 0 w 1744785"/>
              <a:gd name="connsiteY11" fmla="*/ 569668 h 1659227"/>
              <a:gd name="connsiteX12" fmla="*/ 0 w 1744785"/>
              <a:gd name="connsiteY12" fmla="*/ 0 h 1659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44785" h="1659227" fill="none" extrusionOk="0">
                <a:moveTo>
                  <a:pt x="0" y="0"/>
                </a:moveTo>
                <a:cubicBezTo>
                  <a:pt x="116897" y="-38536"/>
                  <a:pt x="401727" y="1876"/>
                  <a:pt x="564147" y="0"/>
                </a:cubicBezTo>
                <a:cubicBezTo>
                  <a:pt x="726567" y="-1876"/>
                  <a:pt x="945981" y="68592"/>
                  <a:pt x="1145742" y="0"/>
                </a:cubicBezTo>
                <a:cubicBezTo>
                  <a:pt x="1345503" y="-68592"/>
                  <a:pt x="1560712" y="39894"/>
                  <a:pt x="1744785" y="0"/>
                </a:cubicBezTo>
                <a:cubicBezTo>
                  <a:pt x="1747538" y="208682"/>
                  <a:pt x="1740970" y="297900"/>
                  <a:pt x="1744785" y="569668"/>
                </a:cubicBezTo>
                <a:cubicBezTo>
                  <a:pt x="1748600" y="841436"/>
                  <a:pt x="1710124" y="947365"/>
                  <a:pt x="1744785" y="1072967"/>
                </a:cubicBezTo>
                <a:cubicBezTo>
                  <a:pt x="1779446" y="1198569"/>
                  <a:pt x="1722787" y="1383515"/>
                  <a:pt x="1744785" y="1659227"/>
                </a:cubicBezTo>
                <a:cubicBezTo>
                  <a:pt x="1560873" y="1659562"/>
                  <a:pt x="1363908" y="1629236"/>
                  <a:pt x="1128294" y="1659227"/>
                </a:cubicBezTo>
                <a:cubicBezTo>
                  <a:pt x="892680" y="1689218"/>
                  <a:pt x="766820" y="1655165"/>
                  <a:pt x="511804" y="1659227"/>
                </a:cubicBezTo>
                <a:cubicBezTo>
                  <a:pt x="256788" y="1663289"/>
                  <a:pt x="173059" y="1626049"/>
                  <a:pt x="0" y="1659227"/>
                </a:cubicBezTo>
                <a:cubicBezTo>
                  <a:pt x="-34262" y="1446910"/>
                  <a:pt x="1540" y="1258362"/>
                  <a:pt x="0" y="1122744"/>
                </a:cubicBezTo>
                <a:cubicBezTo>
                  <a:pt x="-1540" y="987126"/>
                  <a:pt x="7852" y="796852"/>
                  <a:pt x="0" y="569668"/>
                </a:cubicBezTo>
                <a:cubicBezTo>
                  <a:pt x="-7852" y="342484"/>
                  <a:pt x="63891" y="167284"/>
                  <a:pt x="0" y="0"/>
                </a:cubicBezTo>
                <a:close/>
              </a:path>
              <a:path w="1744785" h="1659227" stroke="0" extrusionOk="0">
                <a:moveTo>
                  <a:pt x="0" y="0"/>
                </a:moveTo>
                <a:cubicBezTo>
                  <a:pt x="186597" y="-53456"/>
                  <a:pt x="306439" y="60374"/>
                  <a:pt x="564147" y="0"/>
                </a:cubicBezTo>
                <a:cubicBezTo>
                  <a:pt x="821855" y="-60374"/>
                  <a:pt x="914837" y="26997"/>
                  <a:pt x="1093399" y="0"/>
                </a:cubicBezTo>
                <a:cubicBezTo>
                  <a:pt x="1271961" y="-26997"/>
                  <a:pt x="1434698" y="40811"/>
                  <a:pt x="1744785" y="0"/>
                </a:cubicBezTo>
                <a:cubicBezTo>
                  <a:pt x="1806091" y="152870"/>
                  <a:pt x="1723600" y="268636"/>
                  <a:pt x="1744785" y="536483"/>
                </a:cubicBezTo>
                <a:cubicBezTo>
                  <a:pt x="1765970" y="804330"/>
                  <a:pt x="1722523" y="801669"/>
                  <a:pt x="1744785" y="1056375"/>
                </a:cubicBezTo>
                <a:cubicBezTo>
                  <a:pt x="1767047" y="1311081"/>
                  <a:pt x="1716752" y="1489290"/>
                  <a:pt x="1744785" y="1659227"/>
                </a:cubicBezTo>
                <a:cubicBezTo>
                  <a:pt x="1569243" y="1721786"/>
                  <a:pt x="1339890" y="1644701"/>
                  <a:pt x="1163190" y="1659227"/>
                </a:cubicBezTo>
                <a:cubicBezTo>
                  <a:pt x="986490" y="1673753"/>
                  <a:pt x="741615" y="1623808"/>
                  <a:pt x="546699" y="1659227"/>
                </a:cubicBezTo>
                <a:cubicBezTo>
                  <a:pt x="351783" y="1694646"/>
                  <a:pt x="137541" y="1655584"/>
                  <a:pt x="0" y="1659227"/>
                </a:cubicBezTo>
                <a:cubicBezTo>
                  <a:pt x="-15746" y="1515746"/>
                  <a:pt x="8018" y="1305445"/>
                  <a:pt x="0" y="1106151"/>
                </a:cubicBezTo>
                <a:cubicBezTo>
                  <a:pt x="-8018" y="906857"/>
                  <a:pt x="51988" y="836796"/>
                  <a:pt x="0" y="569668"/>
                </a:cubicBezTo>
                <a:cubicBezTo>
                  <a:pt x="-51988" y="302540"/>
                  <a:pt x="15413" y="273409"/>
                  <a:pt x="0" y="0"/>
                </a:cubicBezTo>
                <a:close/>
              </a:path>
            </a:pathLst>
          </a:custGeom>
          <a:ln w="28575">
            <a:solidFill>
              <a:srgbClr val="00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sp>
        <p:nvSpPr>
          <p:cNvPr id="22" name="Text Box 7">
            <a:extLst>
              <a:ext uri="{FF2B5EF4-FFF2-40B4-BE49-F238E27FC236}">
                <a16:creationId xmlns:a16="http://schemas.microsoft.com/office/drawing/2014/main" id="{7786AC1B-E701-E24D-AB0A-82A4138689A0}"/>
              </a:ext>
            </a:extLst>
          </p:cNvPr>
          <p:cNvSpPr txBox="1"/>
          <p:nvPr/>
        </p:nvSpPr>
        <p:spPr>
          <a:xfrm>
            <a:off x="3169003" y="1148622"/>
            <a:ext cx="2039601" cy="369332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Resource 1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891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FFBFD04-4716-E246-9F07-C90FA41DEF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94" t="1963" r="4707"/>
          <a:stretch/>
        </p:blipFill>
        <p:spPr>
          <a:xfrm>
            <a:off x="491442" y="1661610"/>
            <a:ext cx="3187757" cy="48085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4AD5CBD-F830-2040-9559-F633F6E20EDB}"/>
              </a:ext>
            </a:extLst>
          </p:cNvPr>
          <p:cNvSpPr txBox="1"/>
          <p:nvPr/>
        </p:nvSpPr>
        <p:spPr>
          <a:xfrm>
            <a:off x="-757" y="-32311"/>
            <a:ext cx="12192000" cy="13954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A27C378-3A57-5B46-A890-FB78683B6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1367" y="103922"/>
            <a:ext cx="8357236" cy="1096586"/>
          </a:xfrm>
        </p:spPr>
        <p:txBody>
          <a:bodyPr/>
          <a:lstStyle/>
          <a:p>
            <a:pPr algn="ctr"/>
            <a:r>
              <a:rPr lang="en-US" dirty="0">
                <a:latin typeface="Chalkboard" panose="03050602040202020205" pitchFamily="66" charset="77"/>
              </a:rPr>
              <a:t>Making a healthy lunch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0089F4EE-15CA-034D-B884-164593694295}"/>
              </a:ext>
            </a:extLst>
          </p:cNvPr>
          <p:cNvSpPr/>
          <p:nvPr/>
        </p:nvSpPr>
        <p:spPr>
          <a:xfrm>
            <a:off x="4221625" y="4408851"/>
            <a:ext cx="2360848" cy="1585346"/>
          </a:xfrm>
          <a:prstGeom prst="roundRect">
            <a:avLst/>
          </a:prstGeom>
          <a:solidFill>
            <a:srgbClr val="92D05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halkboard" panose="03050602040202020205" pitchFamily="66" charset="77"/>
              </a:rPr>
              <a:t>Using number operations to solve money problems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BCC3D652-60E6-2343-A080-D61BFF8D0495}"/>
              </a:ext>
            </a:extLst>
          </p:cNvPr>
          <p:cNvSpPr/>
          <p:nvPr/>
        </p:nvSpPr>
        <p:spPr>
          <a:xfrm>
            <a:off x="9210154" y="2393319"/>
            <a:ext cx="2806175" cy="78615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8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halkboard" panose="03050602040202020205" pitchFamily="66" charset="77"/>
              </a:rPr>
              <a:t>Calculate the cost for each day. 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CC152F01-99A3-4A41-A1F5-2DA0A32B4752}"/>
              </a:ext>
            </a:extLst>
          </p:cNvPr>
          <p:cNvSpPr/>
          <p:nvPr/>
        </p:nvSpPr>
        <p:spPr>
          <a:xfrm>
            <a:off x="5332642" y="3369525"/>
            <a:ext cx="5165765" cy="78104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8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halkboard" panose="03050602040202020205" pitchFamily="66" charset="77"/>
              </a:rPr>
              <a:t>Calculate how much change would be left over? </a:t>
            </a:r>
            <a:r>
              <a:rPr lang="en-US" i="1" dirty="0">
                <a:solidFill>
                  <a:schemeClr val="tx1"/>
                </a:solidFill>
                <a:latin typeface="Chalkboard" panose="03050602040202020205" pitchFamily="66" charset="77"/>
              </a:rPr>
              <a:t>Challenge them to do this in their head!!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C708DD-9500-534B-8D62-322CADD7B9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54" t="3279" r="1054" b="3279"/>
          <a:stretch/>
        </p:blipFill>
        <p:spPr>
          <a:xfrm>
            <a:off x="6789952" y="4477082"/>
            <a:ext cx="4840405" cy="192714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638E936-2455-0548-9719-0084B1DC2F4D}"/>
              </a:ext>
            </a:extLst>
          </p:cNvPr>
          <p:cNvSpPr txBox="1"/>
          <p:nvPr/>
        </p:nvSpPr>
        <p:spPr>
          <a:xfrm>
            <a:off x="3991213" y="6093327"/>
            <a:ext cx="2695000" cy="369332"/>
          </a:xfrm>
          <a:custGeom>
            <a:avLst/>
            <a:gdLst>
              <a:gd name="connsiteX0" fmla="*/ 0 w 2695000"/>
              <a:gd name="connsiteY0" fmla="*/ 0 h 369332"/>
              <a:gd name="connsiteX1" fmla="*/ 2695000 w 2695000"/>
              <a:gd name="connsiteY1" fmla="*/ 0 h 369332"/>
              <a:gd name="connsiteX2" fmla="*/ 2695000 w 2695000"/>
              <a:gd name="connsiteY2" fmla="*/ 369332 h 369332"/>
              <a:gd name="connsiteX3" fmla="*/ 0 w 2695000"/>
              <a:gd name="connsiteY3" fmla="*/ 369332 h 369332"/>
              <a:gd name="connsiteX4" fmla="*/ 0 w 2695000"/>
              <a:gd name="connsiteY4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5000" h="369332" fill="none" extrusionOk="0">
                <a:moveTo>
                  <a:pt x="0" y="0"/>
                </a:moveTo>
                <a:cubicBezTo>
                  <a:pt x="760035" y="-49533"/>
                  <a:pt x="1646517" y="-14809"/>
                  <a:pt x="2695000" y="0"/>
                </a:cubicBezTo>
                <a:cubicBezTo>
                  <a:pt x="2684542" y="136842"/>
                  <a:pt x="2667777" y="302669"/>
                  <a:pt x="2695000" y="369332"/>
                </a:cubicBezTo>
                <a:cubicBezTo>
                  <a:pt x="2114560" y="321101"/>
                  <a:pt x="1080943" y="453787"/>
                  <a:pt x="0" y="369332"/>
                </a:cubicBezTo>
                <a:cubicBezTo>
                  <a:pt x="-11636" y="186919"/>
                  <a:pt x="-6040" y="115751"/>
                  <a:pt x="0" y="0"/>
                </a:cubicBezTo>
                <a:close/>
              </a:path>
              <a:path w="2695000" h="369332" stroke="0" extrusionOk="0">
                <a:moveTo>
                  <a:pt x="0" y="0"/>
                </a:moveTo>
                <a:cubicBezTo>
                  <a:pt x="326042" y="118645"/>
                  <a:pt x="2277316" y="116012"/>
                  <a:pt x="2695000" y="0"/>
                </a:cubicBezTo>
                <a:cubicBezTo>
                  <a:pt x="2672196" y="167616"/>
                  <a:pt x="2692940" y="247698"/>
                  <a:pt x="2695000" y="369332"/>
                </a:cubicBezTo>
                <a:cubicBezTo>
                  <a:pt x="1908714" y="503932"/>
                  <a:pt x="1012228" y="212136"/>
                  <a:pt x="0" y="369332"/>
                </a:cubicBezTo>
                <a:cubicBezTo>
                  <a:pt x="19812" y="326466"/>
                  <a:pt x="15727" y="93631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halkboard" panose="03050602040202020205" pitchFamily="66" charset="77"/>
              </a:rPr>
              <a:t>Activity Idea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153755-79BA-2D46-BF9B-4B7FABEBF7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2965" y="103922"/>
            <a:ext cx="3982297" cy="2068325"/>
          </a:xfrm>
          <a:prstGeom prst="rect">
            <a:avLst/>
          </a:prstGeom>
        </p:spPr>
      </p:pic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4BC88781-3241-864C-B067-FDFC9CEC9707}"/>
              </a:ext>
            </a:extLst>
          </p:cNvPr>
          <p:cNvSpPr/>
          <p:nvPr/>
        </p:nvSpPr>
        <p:spPr>
          <a:xfrm>
            <a:off x="3991213" y="1710034"/>
            <a:ext cx="4625814" cy="154204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8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GB" dirty="0">
                <a:solidFill>
                  <a:schemeClr val="tx1"/>
                </a:solidFill>
                <a:latin typeface="Chalkboard" panose="03050602040202020205" pitchFamily="66" charset="77"/>
              </a:rPr>
              <a:t>Help your child decide </a:t>
            </a:r>
            <a:r>
              <a:rPr lang="en-GB" dirty="0">
                <a:solidFill>
                  <a:schemeClr val="tx1"/>
                </a:solidFill>
                <a:effectLst/>
                <a:latin typeface="Chalkboard" panose="03050602040202020205" pitchFamily="66" charset="77"/>
              </a:rPr>
              <a:t>on a different healthy lunch for each day of the week</a:t>
            </a:r>
            <a:r>
              <a:rPr lang="en-GB" dirty="0">
                <a:solidFill>
                  <a:schemeClr val="tx1"/>
                </a:solidFill>
                <a:latin typeface="Chalkboard" panose="03050602040202020205" pitchFamily="66" charset="77"/>
              </a:rPr>
              <a:t> </a:t>
            </a:r>
            <a:r>
              <a:rPr lang="en-GB" i="1" dirty="0">
                <a:solidFill>
                  <a:schemeClr val="tx1"/>
                </a:solidFill>
                <a:effectLst/>
                <a:latin typeface="Chalkboard" panose="03050602040202020205" pitchFamily="66" charset="77"/>
              </a:rPr>
              <a:t>(You can have the same item on more than one day but not the same complete lunch).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B54C6CF-57F9-304E-8AF8-3BA1912B6B86}"/>
              </a:ext>
            </a:extLst>
          </p:cNvPr>
          <p:cNvSpPr/>
          <p:nvPr/>
        </p:nvSpPr>
        <p:spPr>
          <a:xfrm>
            <a:off x="10553152" y="3032182"/>
            <a:ext cx="1584960" cy="1407149"/>
          </a:xfrm>
          <a:prstGeom prst="ellipse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halkboard" panose="03050602040202020205" pitchFamily="66" charset="77"/>
              </a:rPr>
              <a:t>Mental Maths</a:t>
            </a:r>
          </a:p>
        </p:txBody>
      </p:sp>
      <p:sp>
        <p:nvSpPr>
          <p:cNvPr id="17" name="Text Box 7">
            <a:extLst>
              <a:ext uri="{FF2B5EF4-FFF2-40B4-BE49-F238E27FC236}">
                <a16:creationId xmlns:a16="http://schemas.microsoft.com/office/drawing/2014/main" id="{6176ADDF-805F-4540-AF2F-1279AB4A8AA6}"/>
              </a:ext>
            </a:extLst>
          </p:cNvPr>
          <p:cNvSpPr txBox="1"/>
          <p:nvPr/>
        </p:nvSpPr>
        <p:spPr>
          <a:xfrm>
            <a:off x="2744022" y="1092899"/>
            <a:ext cx="2039601" cy="369332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Resource 2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067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52010E8-3376-5545-B4D1-4424235BB713}"/>
              </a:ext>
            </a:extLst>
          </p:cNvPr>
          <p:cNvSpPr txBox="1"/>
          <p:nvPr/>
        </p:nvSpPr>
        <p:spPr>
          <a:xfrm>
            <a:off x="0" y="0"/>
            <a:ext cx="12192000" cy="13954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3A16AB-D9D9-6A4E-A171-4413CE0ED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51" y="141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Chalkboard" panose="03050602040202020205" pitchFamily="66" charset="77"/>
              </a:rPr>
              <a:t>Currency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7751AD4-6F10-D642-832C-6A0C6040F8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5332200"/>
              </p:ext>
            </p:extLst>
          </p:nvPr>
        </p:nvGraphicFramePr>
        <p:xfrm>
          <a:off x="1053150" y="2442792"/>
          <a:ext cx="7137958" cy="17464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84148">
                  <a:extLst>
                    <a:ext uri="{9D8B030D-6E8A-4147-A177-3AD203B41FA5}">
                      <a16:colId xmlns:a16="http://schemas.microsoft.com/office/drawing/2014/main" val="2492912638"/>
                    </a:ext>
                  </a:extLst>
                </a:gridCol>
                <a:gridCol w="1784148">
                  <a:extLst>
                    <a:ext uri="{9D8B030D-6E8A-4147-A177-3AD203B41FA5}">
                      <a16:colId xmlns:a16="http://schemas.microsoft.com/office/drawing/2014/main" val="3609235576"/>
                    </a:ext>
                  </a:extLst>
                </a:gridCol>
                <a:gridCol w="1784831">
                  <a:extLst>
                    <a:ext uri="{9D8B030D-6E8A-4147-A177-3AD203B41FA5}">
                      <a16:colId xmlns:a16="http://schemas.microsoft.com/office/drawing/2014/main" val="2686211258"/>
                    </a:ext>
                  </a:extLst>
                </a:gridCol>
                <a:gridCol w="1784831">
                  <a:extLst>
                    <a:ext uri="{9D8B030D-6E8A-4147-A177-3AD203B41FA5}">
                      <a16:colId xmlns:a16="http://schemas.microsoft.com/office/drawing/2014/main" val="3777822851"/>
                    </a:ext>
                  </a:extLst>
                </a:gridCol>
              </a:tblGrid>
              <a:tr h="3492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 dirty="0">
                          <a:effectLst/>
                        </a:rPr>
                        <a:t>Item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 dirty="0">
                          <a:effectLst/>
                        </a:rPr>
                        <a:t>Dollars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 dirty="0">
                          <a:effectLst/>
                        </a:rPr>
                        <a:t>Euro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 dirty="0">
                          <a:effectLst/>
                        </a:rPr>
                        <a:t>Sterling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7903172"/>
                  </a:ext>
                </a:extLst>
              </a:tr>
              <a:tr h="34928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200" dirty="0">
                          <a:effectLst/>
                        </a:rPr>
                        <a:t>A bottle of coke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$1.25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€</a:t>
                      </a:r>
                      <a:r>
                        <a:rPr lang="en-US" sz="1200" dirty="0">
                          <a:effectLst/>
                        </a:rPr>
                        <a:t>2.50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£</a:t>
                      </a:r>
                      <a:r>
                        <a:rPr lang="en-US" sz="1200" dirty="0">
                          <a:effectLst/>
                        </a:rPr>
                        <a:t>1.00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394523"/>
                  </a:ext>
                </a:extLst>
              </a:tr>
              <a:tr h="34928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200" dirty="0">
                          <a:effectLst/>
                        </a:rPr>
                        <a:t>An ice cream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200" dirty="0">
                          <a:effectLst/>
                        </a:rPr>
                        <a:t>$1.25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€</a:t>
                      </a:r>
                      <a:r>
                        <a:rPr lang="en-US" sz="1200" dirty="0">
                          <a:effectLst/>
                        </a:rPr>
                        <a:t>2.00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200" dirty="0">
                          <a:effectLst/>
                        </a:rPr>
                        <a:t>90p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51500635"/>
                  </a:ext>
                </a:extLst>
              </a:tr>
              <a:tr h="34928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200" dirty="0">
                          <a:effectLst/>
                        </a:rPr>
                        <a:t>A cup of coffee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200" dirty="0">
                          <a:effectLst/>
                        </a:rPr>
                        <a:t>$3.50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€</a:t>
                      </a:r>
                      <a:r>
                        <a:rPr lang="en-US" sz="1200" dirty="0">
                          <a:effectLst/>
                        </a:rPr>
                        <a:t>4.00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£</a:t>
                      </a:r>
                      <a:r>
                        <a:rPr lang="en-US" sz="1200" dirty="0">
                          <a:effectLst/>
                        </a:rPr>
                        <a:t>2.50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08948537"/>
                  </a:ext>
                </a:extLst>
              </a:tr>
              <a:tr h="34928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200" dirty="0">
                          <a:effectLst/>
                        </a:rPr>
                        <a:t>A hamburger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200" dirty="0">
                          <a:effectLst/>
                        </a:rPr>
                        <a:t>$4.50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€</a:t>
                      </a:r>
                      <a:r>
                        <a:rPr lang="en-US" sz="1200" dirty="0">
                          <a:effectLst/>
                        </a:rPr>
                        <a:t>6.00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£</a:t>
                      </a:r>
                      <a:r>
                        <a:rPr lang="en-US" sz="1200" dirty="0">
                          <a:effectLst/>
                        </a:rPr>
                        <a:t>3.50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82512661"/>
                  </a:ext>
                </a:extLst>
              </a:tr>
            </a:tbl>
          </a:graphicData>
        </a:graphic>
      </p:graphicFrame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4CFD718F-42FE-AB4A-80A7-6E923238252E}"/>
              </a:ext>
            </a:extLst>
          </p:cNvPr>
          <p:cNvSpPr/>
          <p:nvPr/>
        </p:nvSpPr>
        <p:spPr>
          <a:xfrm>
            <a:off x="158338" y="4502177"/>
            <a:ext cx="5541818" cy="19294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9E82E8-4B9B-624C-BCCF-45DA6AFCB09B}"/>
              </a:ext>
            </a:extLst>
          </p:cNvPr>
          <p:cNvSpPr/>
          <p:nvPr/>
        </p:nvSpPr>
        <p:spPr>
          <a:xfrm>
            <a:off x="336468" y="4728236"/>
            <a:ext cx="518555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en-US" altLang="en-US" dirty="0">
                <a:solidFill>
                  <a:schemeClr val="bg1"/>
                </a:solidFill>
                <a:latin typeface="Chalkboard" panose="03050602040202020205" pitchFamily="66" charset="77"/>
                <a:ea typeface="Times New Roman" panose="02020603050405020304" pitchFamily="18" charset="0"/>
              </a:rPr>
              <a:t>Which currency is the easiest to convert?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en-US" altLang="en-US" dirty="0">
                <a:solidFill>
                  <a:schemeClr val="bg1"/>
                </a:solidFill>
                <a:latin typeface="Chalkboard" panose="03050602040202020205" pitchFamily="66" charset="77"/>
                <a:ea typeface="Times New Roman" panose="02020603050405020304" pitchFamily="18" charset="0"/>
              </a:rPr>
              <a:t>How could you use a calculator to help you?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en-US" altLang="en-US" dirty="0">
                <a:solidFill>
                  <a:schemeClr val="bg1"/>
                </a:solidFill>
                <a:latin typeface="Chalkboard" panose="03050602040202020205" pitchFamily="66" charset="77"/>
                <a:ea typeface="Times New Roman" panose="02020603050405020304" pitchFamily="18" charset="0"/>
              </a:rPr>
              <a:t>Where can you get foreign currency?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en-US" altLang="en-US" dirty="0">
                <a:solidFill>
                  <a:schemeClr val="bg1"/>
                </a:solidFill>
                <a:latin typeface="Chalkboard" panose="03050602040202020205" pitchFamily="66" charset="77"/>
                <a:ea typeface="Times New Roman" panose="02020603050405020304" pitchFamily="18" charset="0"/>
              </a:rPr>
              <a:t>Where could you find information about exchange rates? </a:t>
            </a:r>
            <a:endParaRPr lang="en-US" altLang="en-US" sz="2800" dirty="0">
              <a:solidFill>
                <a:schemeClr val="bg1"/>
              </a:solidFill>
              <a:latin typeface="Chalkboard" panose="03050602040202020205" pitchFamily="66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FC69BC0-28A0-AA40-91CC-836738DA2A51}"/>
              </a:ext>
            </a:extLst>
          </p:cNvPr>
          <p:cNvSpPr/>
          <p:nvPr/>
        </p:nvSpPr>
        <p:spPr>
          <a:xfrm>
            <a:off x="2516200" y="1468182"/>
            <a:ext cx="5667693" cy="839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halkboard" panose="03050602040202020205" pitchFamily="66" charset="77"/>
              </a:rPr>
              <a:t>Compare the cost of different items in different countries e.g. places they have been on holiday.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4199804-64B3-8C4B-B351-7E08BCDB1AAB}"/>
              </a:ext>
            </a:extLst>
          </p:cNvPr>
          <p:cNvSpPr/>
          <p:nvPr/>
        </p:nvSpPr>
        <p:spPr>
          <a:xfrm>
            <a:off x="8270864" y="1611333"/>
            <a:ext cx="3874222" cy="3213880"/>
          </a:xfrm>
          <a:prstGeom prst="roundRect">
            <a:avLst/>
          </a:prstGeom>
          <a:solidFill>
            <a:srgbClr val="98E0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95BAAFA-D94B-1E4E-9A2E-C9BE7F31781C}"/>
              </a:ext>
            </a:extLst>
          </p:cNvPr>
          <p:cNvSpPr/>
          <p:nvPr/>
        </p:nvSpPr>
        <p:spPr>
          <a:xfrm>
            <a:off x="8616493" y="1648613"/>
            <a:ext cx="334021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altLang="en-US" dirty="0">
                <a:latin typeface="Chalkboard" panose="03050602040202020205" pitchFamily="66" charset="77"/>
                <a:ea typeface="Times New Roman" panose="02020603050405020304" pitchFamily="18" charset="0"/>
              </a:rPr>
              <a:t>Ask your child to estimate the price of an object, using an up to date exchange rate, </a:t>
            </a:r>
            <a:r>
              <a:rPr lang="en-US" altLang="en-US" i="1" dirty="0">
                <a:latin typeface="Chalkboard" panose="03050602040202020205" pitchFamily="66" charset="77"/>
                <a:ea typeface="Times New Roman" panose="02020603050405020304" pitchFamily="18" charset="0"/>
              </a:rPr>
              <a:t>If the rate is £1 = €1.30, multiply the cost in pounds by 1.30 to get the cost in Euros. For example, 65p: 0.65 x 1.30 = 85 cents. </a:t>
            </a:r>
            <a:endParaRPr lang="en-US" altLang="en-US" dirty="0">
              <a:latin typeface="Chalkboard" panose="03050602040202020205" pitchFamily="66" charset="77"/>
              <a:ea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en-US" altLang="en-US" dirty="0">
                <a:latin typeface="Chalkboard" panose="03050602040202020205" pitchFamily="66" charset="77"/>
                <a:ea typeface="Times New Roman" panose="02020603050405020304" pitchFamily="18" charset="0"/>
              </a:rPr>
              <a:t>These estimates can be checked, using an online converter.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C59B7D73-3225-5543-9E8E-5E16336055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49"/>
          <a:stretch/>
        </p:blipFill>
        <p:spPr bwMode="auto">
          <a:xfrm>
            <a:off x="6799482" y="35541"/>
            <a:ext cx="2027013" cy="139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18DE630-A08B-6044-86DB-2D929101F0AB}"/>
              </a:ext>
            </a:extLst>
          </p:cNvPr>
          <p:cNvSpPr txBox="1"/>
          <p:nvPr/>
        </p:nvSpPr>
        <p:spPr>
          <a:xfrm>
            <a:off x="8802371" y="1333594"/>
            <a:ext cx="3104682" cy="369332"/>
          </a:xfrm>
          <a:custGeom>
            <a:avLst/>
            <a:gdLst>
              <a:gd name="connsiteX0" fmla="*/ 0 w 3104682"/>
              <a:gd name="connsiteY0" fmla="*/ 0 h 369332"/>
              <a:gd name="connsiteX1" fmla="*/ 3104682 w 3104682"/>
              <a:gd name="connsiteY1" fmla="*/ 0 h 369332"/>
              <a:gd name="connsiteX2" fmla="*/ 3104682 w 3104682"/>
              <a:gd name="connsiteY2" fmla="*/ 369332 h 369332"/>
              <a:gd name="connsiteX3" fmla="*/ 0 w 3104682"/>
              <a:gd name="connsiteY3" fmla="*/ 369332 h 369332"/>
              <a:gd name="connsiteX4" fmla="*/ 0 w 3104682"/>
              <a:gd name="connsiteY4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4682" h="369332" fill="none" extrusionOk="0">
                <a:moveTo>
                  <a:pt x="0" y="0"/>
                </a:moveTo>
                <a:cubicBezTo>
                  <a:pt x="368772" y="-49533"/>
                  <a:pt x="1556878" y="-14809"/>
                  <a:pt x="3104682" y="0"/>
                </a:cubicBezTo>
                <a:cubicBezTo>
                  <a:pt x="3094224" y="136842"/>
                  <a:pt x="3077459" y="302669"/>
                  <a:pt x="3104682" y="369332"/>
                </a:cubicBezTo>
                <a:cubicBezTo>
                  <a:pt x="2374656" y="321101"/>
                  <a:pt x="1006119" y="453787"/>
                  <a:pt x="0" y="369332"/>
                </a:cubicBezTo>
                <a:cubicBezTo>
                  <a:pt x="-11636" y="186919"/>
                  <a:pt x="-6040" y="115751"/>
                  <a:pt x="0" y="0"/>
                </a:cubicBezTo>
                <a:close/>
              </a:path>
              <a:path w="3104682" h="369332" stroke="0" extrusionOk="0">
                <a:moveTo>
                  <a:pt x="0" y="0"/>
                </a:moveTo>
                <a:cubicBezTo>
                  <a:pt x="550296" y="118645"/>
                  <a:pt x="2591706" y="116012"/>
                  <a:pt x="3104682" y="0"/>
                </a:cubicBezTo>
                <a:cubicBezTo>
                  <a:pt x="3081878" y="167616"/>
                  <a:pt x="3102622" y="247698"/>
                  <a:pt x="3104682" y="369332"/>
                </a:cubicBezTo>
                <a:cubicBezTo>
                  <a:pt x="2314420" y="503932"/>
                  <a:pt x="633015" y="212136"/>
                  <a:pt x="0" y="369332"/>
                </a:cubicBezTo>
                <a:cubicBezTo>
                  <a:pt x="19812" y="326466"/>
                  <a:pt x="15727" y="93631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halkboard" panose="03050602040202020205" pitchFamily="66" charset="77"/>
              </a:rPr>
              <a:t>Activity Idea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DABF6B6-75C7-374B-A451-8E1F52E4EF99}"/>
              </a:ext>
            </a:extLst>
          </p:cNvPr>
          <p:cNvSpPr/>
          <p:nvPr/>
        </p:nvSpPr>
        <p:spPr>
          <a:xfrm>
            <a:off x="5556014" y="4009841"/>
            <a:ext cx="3996838" cy="2759953"/>
          </a:xfrm>
          <a:prstGeom prst="ellipse">
            <a:avLst/>
          </a:prstGeom>
          <a:solidFill>
            <a:srgbClr val="FFC7E2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35A9624-DE86-3E4F-A410-3C247FEB4781}"/>
              </a:ext>
            </a:extLst>
          </p:cNvPr>
          <p:cNvSpPr/>
          <p:nvPr/>
        </p:nvSpPr>
        <p:spPr>
          <a:xfrm>
            <a:off x="6146744" y="4271586"/>
            <a:ext cx="297773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altLang="en-US" dirty="0">
                <a:latin typeface="Chalkboard" panose="03050602040202020205" pitchFamily="66" charset="77"/>
                <a:ea typeface="Times New Roman" panose="02020603050405020304" pitchFamily="18" charset="0"/>
              </a:rPr>
              <a:t>If possible, show them notes and coins from a number of different currencies. Discuss what characteristics they have in common and what makes them different.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55E4FD-8888-7341-ACA6-986E5E13FD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87"/>
          <a:stretch/>
        </p:blipFill>
        <p:spPr>
          <a:xfrm>
            <a:off x="9076017" y="4825213"/>
            <a:ext cx="2934268" cy="1997514"/>
          </a:xfrm>
          <a:custGeom>
            <a:avLst/>
            <a:gdLst>
              <a:gd name="connsiteX0" fmla="*/ 0 w 2934268"/>
              <a:gd name="connsiteY0" fmla="*/ 0 h 1997514"/>
              <a:gd name="connsiteX1" fmla="*/ 528168 w 2934268"/>
              <a:gd name="connsiteY1" fmla="*/ 0 h 1997514"/>
              <a:gd name="connsiteX2" fmla="*/ 1144365 w 2934268"/>
              <a:gd name="connsiteY2" fmla="*/ 0 h 1997514"/>
              <a:gd name="connsiteX3" fmla="*/ 1701875 w 2934268"/>
              <a:gd name="connsiteY3" fmla="*/ 0 h 1997514"/>
              <a:gd name="connsiteX4" fmla="*/ 2230044 w 2934268"/>
              <a:gd name="connsiteY4" fmla="*/ 0 h 1997514"/>
              <a:gd name="connsiteX5" fmla="*/ 2934268 w 2934268"/>
              <a:gd name="connsiteY5" fmla="*/ 0 h 1997514"/>
              <a:gd name="connsiteX6" fmla="*/ 2934268 w 2934268"/>
              <a:gd name="connsiteY6" fmla="*/ 499379 h 1997514"/>
              <a:gd name="connsiteX7" fmla="*/ 2934268 w 2934268"/>
              <a:gd name="connsiteY7" fmla="*/ 998757 h 1997514"/>
              <a:gd name="connsiteX8" fmla="*/ 2934268 w 2934268"/>
              <a:gd name="connsiteY8" fmla="*/ 1458185 h 1997514"/>
              <a:gd name="connsiteX9" fmla="*/ 2934268 w 2934268"/>
              <a:gd name="connsiteY9" fmla="*/ 1997514 h 1997514"/>
              <a:gd name="connsiteX10" fmla="*/ 2406100 w 2934268"/>
              <a:gd name="connsiteY10" fmla="*/ 1997514 h 1997514"/>
              <a:gd name="connsiteX11" fmla="*/ 1907274 w 2934268"/>
              <a:gd name="connsiteY11" fmla="*/ 1997514 h 1997514"/>
              <a:gd name="connsiteX12" fmla="*/ 1291078 w 2934268"/>
              <a:gd name="connsiteY12" fmla="*/ 1997514 h 1997514"/>
              <a:gd name="connsiteX13" fmla="*/ 762910 w 2934268"/>
              <a:gd name="connsiteY13" fmla="*/ 1997514 h 1997514"/>
              <a:gd name="connsiteX14" fmla="*/ 0 w 2934268"/>
              <a:gd name="connsiteY14" fmla="*/ 1997514 h 1997514"/>
              <a:gd name="connsiteX15" fmla="*/ 0 w 2934268"/>
              <a:gd name="connsiteY15" fmla="*/ 1458185 h 1997514"/>
              <a:gd name="connsiteX16" fmla="*/ 0 w 2934268"/>
              <a:gd name="connsiteY16" fmla="*/ 998757 h 1997514"/>
              <a:gd name="connsiteX17" fmla="*/ 0 w 2934268"/>
              <a:gd name="connsiteY17" fmla="*/ 479403 h 1997514"/>
              <a:gd name="connsiteX18" fmla="*/ 0 w 2934268"/>
              <a:gd name="connsiteY18" fmla="*/ 0 h 1997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934268" h="1997514" fill="none" extrusionOk="0">
                <a:moveTo>
                  <a:pt x="0" y="0"/>
                </a:moveTo>
                <a:cubicBezTo>
                  <a:pt x="253643" y="-52124"/>
                  <a:pt x="351860" y="25219"/>
                  <a:pt x="528168" y="0"/>
                </a:cubicBezTo>
                <a:cubicBezTo>
                  <a:pt x="704476" y="-25219"/>
                  <a:pt x="884938" y="6263"/>
                  <a:pt x="1144365" y="0"/>
                </a:cubicBezTo>
                <a:cubicBezTo>
                  <a:pt x="1403792" y="-6263"/>
                  <a:pt x="1545975" y="6365"/>
                  <a:pt x="1701875" y="0"/>
                </a:cubicBezTo>
                <a:cubicBezTo>
                  <a:pt x="1857775" y="-6365"/>
                  <a:pt x="2011610" y="6940"/>
                  <a:pt x="2230044" y="0"/>
                </a:cubicBezTo>
                <a:cubicBezTo>
                  <a:pt x="2448478" y="-6940"/>
                  <a:pt x="2682333" y="27856"/>
                  <a:pt x="2934268" y="0"/>
                </a:cubicBezTo>
                <a:cubicBezTo>
                  <a:pt x="2949142" y="231347"/>
                  <a:pt x="2874787" y="358336"/>
                  <a:pt x="2934268" y="499379"/>
                </a:cubicBezTo>
                <a:cubicBezTo>
                  <a:pt x="2993749" y="640422"/>
                  <a:pt x="2903743" y="800598"/>
                  <a:pt x="2934268" y="998757"/>
                </a:cubicBezTo>
                <a:cubicBezTo>
                  <a:pt x="2964793" y="1196916"/>
                  <a:pt x="2904713" y="1307433"/>
                  <a:pt x="2934268" y="1458185"/>
                </a:cubicBezTo>
                <a:cubicBezTo>
                  <a:pt x="2963823" y="1608937"/>
                  <a:pt x="2912542" y="1808846"/>
                  <a:pt x="2934268" y="1997514"/>
                </a:cubicBezTo>
                <a:cubicBezTo>
                  <a:pt x="2813225" y="2034998"/>
                  <a:pt x="2656427" y="1949834"/>
                  <a:pt x="2406100" y="1997514"/>
                </a:cubicBezTo>
                <a:cubicBezTo>
                  <a:pt x="2155773" y="2045194"/>
                  <a:pt x="2028769" y="1959427"/>
                  <a:pt x="1907274" y="1997514"/>
                </a:cubicBezTo>
                <a:cubicBezTo>
                  <a:pt x="1785779" y="2035601"/>
                  <a:pt x="1489063" y="1996024"/>
                  <a:pt x="1291078" y="1997514"/>
                </a:cubicBezTo>
                <a:cubicBezTo>
                  <a:pt x="1093093" y="1999004"/>
                  <a:pt x="919124" y="1985409"/>
                  <a:pt x="762910" y="1997514"/>
                </a:cubicBezTo>
                <a:cubicBezTo>
                  <a:pt x="606696" y="2009619"/>
                  <a:pt x="379373" y="1976411"/>
                  <a:pt x="0" y="1997514"/>
                </a:cubicBezTo>
                <a:cubicBezTo>
                  <a:pt x="-57416" y="1889598"/>
                  <a:pt x="1253" y="1593262"/>
                  <a:pt x="0" y="1458185"/>
                </a:cubicBezTo>
                <a:cubicBezTo>
                  <a:pt x="-1253" y="1323108"/>
                  <a:pt x="11453" y="1228291"/>
                  <a:pt x="0" y="998757"/>
                </a:cubicBezTo>
                <a:cubicBezTo>
                  <a:pt x="-11453" y="769223"/>
                  <a:pt x="14522" y="619016"/>
                  <a:pt x="0" y="479403"/>
                </a:cubicBezTo>
                <a:cubicBezTo>
                  <a:pt x="-14522" y="339790"/>
                  <a:pt x="19358" y="152074"/>
                  <a:pt x="0" y="0"/>
                </a:cubicBezTo>
                <a:close/>
              </a:path>
              <a:path w="2934268" h="1997514" stroke="0" extrusionOk="0">
                <a:moveTo>
                  <a:pt x="0" y="0"/>
                </a:moveTo>
                <a:cubicBezTo>
                  <a:pt x="143069" y="-51393"/>
                  <a:pt x="439415" y="53089"/>
                  <a:pt x="557511" y="0"/>
                </a:cubicBezTo>
                <a:cubicBezTo>
                  <a:pt x="675607" y="-53089"/>
                  <a:pt x="838700" y="30317"/>
                  <a:pt x="1056336" y="0"/>
                </a:cubicBezTo>
                <a:cubicBezTo>
                  <a:pt x="1273972" y="-30317"/>
                  <a:pt x="1384525" y="70820"/>
                  <a:pt x="1701875" y="0"/>
                </a:cubicBezTo>
                <a:cubicBezTo>
                  <a:pt x="2019225" y="-70820"/>
                  <a:pt x="2119975" y="52503"/>
                  <a:pt x="2259386" y="0"/>
                </a:cubicBezTo>
                <a:cubicBezTo>
                  <a:pt x="2398797" y="-52503"/>
                  <a:pt x="2737861" y="36365"/>
                  <a:pt x="2934268" y="0"/>
                </a:cubicBezTo>
                <a:cubicBezTo>
                  <a:pt x="2964755" y="202492"/>
                  <a:pt x="2878738" y="292777"/>
                  <a:pt x="2934268" y="539329"/>
                </a:cubicBezTo>
                <a:cubicBezTo>
                  <a:pt x="2989798" y="785881"/>
                  <a:pt x="2908376" y="870987"/>
                  <a:pt x="2934268" y="1038707"/>
                </a:cubicBezTo>
                <a:cubicBezTo>
                  <a:pt x="2960160" y="1206427"/>
                  <a:pt x="2932785" y="1320852"/>
                  <a:pt x="2934268" y="1538086"/>
                </a:cubicBezTo>
                <a:cubicBezTo>
                  <a:pt x="2935751" y="1755320"/>
                  <a:pt x="2923513" y="1904498"/>
                  <a:pt x="2934268" y="1997514"/>
                </a:cubicBezTo>
                <a:cubicBezTo>
                  <a:pt x="2827802" y="2047315"/>
                  <a:pt x="2600083" y="1972586"/>
                  <a:pt x="2406100" y="1997514"/>
                </a:cubicBezTo>
                <a:cubicBezTo>
                  <a:pt x="2212117" y="2022442"/>
                  <a:pt x="1990816" y="1961401"/>
                  <a:pt x="1819246" y="1997514"/>
                </a:cubicBezTo>
                <a:cubicBezTo>
                  <a:pt x="1647676" y="2033627"/>
                  <a:pt x="1506647" y="1933904"/>
                  <a:pt x="1261735" y="1997514"/>
                </a:cubicBezTo>
                <a:cubicBezTo>
                  <a:pt x="1016823" y="2061124"/>
                  <a:pt x="770249" y="1991702"/>
                  <a:pt x="616196" y="1997514"/>
                </a:cubicBezTo>
                <a:cubicBezTo>
                  <a:pt x="462143" y="2003326"/>
                  <a:pt x="201230" y="1930590"/>
                  <a:pt x="0" y="1997514"/>
                </a:cubicBezTo>
                <a:cubicBezTo>
                  <a:pt x="-44183" y="1887144"/>
                  <a:pt x="7374" y="1735593"/>
                  <a:pt x="0" y="1538086"/>
                </a:cubicBezTo>
                <a:cubicBezTo>
                  <a:pt x="-7374" y="1340579"/>
                  <a:pt x="51522" y="1272603"/>
                  <a:pt x="0" y="1038707"/>
                </a:cubicBezTo>
                <a:cubicBezTo>
                  <a:pt x="-51522" y="804811"/>
                  <a:pt x="22950" y="757708"/>
                  <a:pt x="0" y="559304"/>
                </a:cubicBezTo>
                <a:cubicBezTo>
                  <a:pt x="-22950" y="360900"/>
                  <a:pt x="48118" y="178853"/>
                  <a:pt x="0" y="0"/>
                </a:cubicBezTo>
                <a:close/>
              </a:path>
            </a:pathLst>
          </a:custGeom>
          <a:ln w="2857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A2C64407-57A7-7B4B-AA68-88725F607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68" y="321614"/>
            <a:ext cx="1985684" cy="1985684"/>
          </a:xfrm>
          <a:custGeom>
            <a:avLst/>
            <a:gdLst>
              <a:gd name="connsiteX0" fmla="*/ 0 w 1985684"/>
              <a:gd name="connsiteY0" fmla="*/ 0 h 1985684"/>
              <a:gd name="connsiteX1" fmla="*/ 476564 w 1985684"/>
              <a:gd name="connsiteY1" fmla="*/ 0 h 1985684"/>
              <a:gd name="connsiteX2" fmla="*/ 913415 w 1985684"/>
              <a:gd name="connsiteY2" fmla="*/ 0 h 1985684"/>
              <a:gd name="connsiteX3" fmla="*/ 1449549 w 1985684"/>
              <a:gd name="connsiteY3" fmla="*/ 0 h 1985684"/>
              <a:gd name="connsiteX4" fmla="*/ 1985684 w 1985684"/>
              <a:gd name="connsiteY4" fmla="*/ 0 h 1985684"/>
              <a:gd name="connsiteX5" fmla="*/ 1985684 w 1985684"/>
              <a:gd name="connsiteY5" fmla="*/ 476564 h 1985684"/>
              <a:gd name="connsiteX6" fmla="*/ 1985684 w 1985684"/>
              <a:gd name="connsiteY6" fmla="*/ 933271 h 1985684"/>
              <a:gd name="connsiteX7" fmla="*/ 1985684 w 1985684"/>
              <a:gd name="connsiteY7" fmla="*/ 1429692 h 1985684"/>
              <a:gd name="connsiteX8" fmla="*/ 1985684 w 1985684"/>
              <a:gd name="connsiteY8" fmla="*/ 1985684 h 1985684"/>
              <a:gd name="connsiteX9" fmla="*/ 1528977 w 1985684"/>
              <a:gd name="connsiteY9" fmla="*/ 1985684 h 1985684"/>
              <a:gd name="connsiteX10" fmla="*/ 1032556 w 1985684"/>
              <a:gd name="connsiteY10" fmla="*/ 1985684 h 1985684"/>
              <a:gd name="connsiteX11" fmla="*/ 536135 w 1985684"/>
              <a:gd name="connsiteY11" fmla="*/ 1985684 h 1985684"/>
              <a:gd name="connsiteX12" fmla="*/ 0 w 1985684"/>
              <a:gd name="connsiteY12" fmla="*/ 1985684 h 1985684"/>
              <a:gd name="connsiteX13" fmla="*/ 0 w 1985684"/>
              <a:gd name="connsiteY13" fmla="*/ 1449549 h 1985684"/>
              <a:gd name="connsiteX14" fmla="*/ 0 w 1985684"/>
              <a:gd name="connsiteY14" fmla="*/ 913415 h 1985684"/>
              <a:gd name="connsiteX15" fmla="*/ 0 w 1985684"/>
              <a:gd name="connsiteY15" fmla="*/ 0 h 1985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985684" h="1985684" extrusionOk="0">
                <a:moveTo>
                  <a:pt x="0" y="0"/>
                </a:moveTo>
                <a:cubicBezTo>
                  <a:pt x="143022" y="-4218"/>
                  <a:pt x="304600" y="40426"/>
                  <a:pt x="476564" y="0"/>
                </a:cubicBezTo>
                <a:cubicBezTo>
                  <a:pt x="648528" y="-40426"/>
                  <a:pt x="770518" y="44827"/>
                  <a:pt x="913415" y="0"/>
                </a:cubicBezTo>
                <a:cubicBezTo>
                  <a:pt x="1056312" y="-44827"/>
                  <a:pt x="1332023" y="9815"/>
                  <a:pt x="1449549" y="0"/>
                </a:cubicBezTo>
                <a:cubicBezTo>
                  <a:pt x="1567075" y="-9815"/>
                  <a:pt x="1729389" y="10004"/>
                  <a:pt x="1985684" y="0"/>
                </a:cubicBezTo>
                <a:cubicBezTo>
                  <a:pt x="2017345" y="236694"/>
                  <a:pt x="1969142" y="277315"/>
                  <a:pt x="1985684" y="476564"/>
                </a:cubicBezTo>
                <a:cubicBezTo>
                  <a:pt x="2002226" y="675813"/>
                  <a:pt x="1974073" y="793598"/>
                  <a:pt x="1985684" y="933271"/>
                </a:cubicBezTo>
                <a:cubicBezTo>
                  <a:pt x="1997295" y="1072944"/>
                  <a:pt x="1975457" y="1329020"/>
                  <a:pt x="1985684" y="1429692"/>
                </a:cubicBezTo>
                <a:cubicBezTo>
                  <a:pt x="1995911" y="1530364"/>
                  <a:pt x="1939451" y="1839271"/>
                  <a:pt x="1985684" y="1985684"/>
                </a:cubicBezTo>
                <a:cubicBezTo>
                  <a:pt x="1874640" y="2035961"/>
                  <a:pt x="1676660" y="1939076"/>
                  <a:pt x="1528977" y="1985684"/>
                </a:cubicBezTo>
                <a:cubicBezTo>
                  <a:pt x="1381294" y="2032292"/>
                  <a:pt x="1224560" y="1973856"/>
                  <a:pt x="1032556" y="1985684"/>
                </a:cubicBezTo>
                <a:cubicBezTo>
                  <a:pt x="840552" y="1997512"/>
                  <a:pt x="644295" y="1944809"/>
                  <a:pt x="536135" y="1985684"/>
                </a:cubicBezTo>
                <a:cubicBezTo>
                  <a:pt x="427975" y="2026559"/>
                  <a:pt x="204507" y="1968184"/>
                  <a:pt x="0" y="1985684"/>
                </a:cubicBezTo>
                <a:cubicBezTo>
                  <a:pt x="-15528" y="1732461"/>
                  <a:pt x="37055" y="1645730"/>
                  <a:pt x="0" y="1449549"/>
                </a:cubicBezTo>
                <a:cubicBezTo>
                  <a:pt x="-37055" y="1253368"/>
                  <a:pt x="45282" y="1132854"/>
                  <a:pt x="0" y="913415"/>
                </a:cubicBezTo>
                <a:cubicBezTo>
                  <a:pt x="-45282" y="693976"/>
                  <a:pt x="79310" y="193673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Box 7">
            <a:extLst>
              <a:ext uri="{FF2B5EF4-FFF2-40B4-BE49-F238E27FC236}">
                <a16:creationId xmlns:a16="http://schemas.microsoft.com/office/drawing/2014/main" id="{3BE4A697-FB64-3648-9025-7C6860F74ABD}"/>
              </a:ext>
            </a:extLst>
          </p:cNvPr>
          <p:cNvSpPr txBox="1"/>
          <p:nvPr/>
        </p:nvSpPr>
        <p:spPr>
          <a:xfrm>
            <a:off x="9832267" y="62205"/>
            <a:ext cx="2039601" cy="369332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Resource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6A296C-AD5D-BC4A-9B93-1BA842CB464E}"/>
              </a:ext>
            </a:extLst>
          </p:cNvPr>
          <p:cNvSpPr txBox="1"/>
          <p:nvPr/>
        </p:nvSpPr>
        <p:spPr>
          <a:xfrm>
            <a:off x="8616492" y="522766"/>
            <a:ext cx="3476441" cy="854176"/>
          </a:xfrm>
          <a:prstGeom prst="rect">
            <a:avLst/>
          </a:prstGeom>
          <a:noFill/>
          <a:ln w="19050">
            <a:solidFill>
              <a:srgbClr val="FF8AD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halkboard" panose="03050602040202020205" pitchFamily="66" charset="77"/>
              </a:rPr>
              <a:t>You could use the internet or magazines to get an idea for the prices.</a:t>
            </a:r>
          </a:p>
        </p:txBody>
      </p:sp>
    </p:spTree>
    <p:extLst>
      <p:ext uri="{BB962C8B-B14F-4D97-AF65-F5344CB8AC3E}">
        <p14:creationId xmlns:p14="http://schemas.microsoft.com/office/powerpoint/2010/main" val="227199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411104B4-1127-014E-B475-B7B4B44A7F33}"/>
              </a:ext>
            </a:extLst>
          </p:cNvPr>
          <p:cNvSpPr txBox="1"/>
          <p:nvPr/>
        </p:nvSpPr>
        <p:spPr>
          <a:xfrm>
            <a:off x="0" y="-27000"/>
            <a:ext cx="12192000" cy="13954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782E46-66A6-C84F-AC36-EFF8EA998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776" y="0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Chalkboard" panose="03050602040202020205" pitchFamily="66" charset="77"/>
              </a:rPr>
              <a:t>Savings-value for money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479BD7-F3F4-8340-9B5C-EFAF224FD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3015" y="5757474"/>
            <a:ext cx="5602539" cy="875269"/>
          </a:xfrm>
          <a:prstGeom prst="roundRect">
            <a:avLst/>
          </a:prstGeom>
          <a:solidFill>
            <a:srgbClr val="7773C4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 algn="ctr">
              <a:buNone/>
            </a:pPr>
            <a:r>
              <a:rPr lang="en-US" dirty="0">
                <a:latin typeface="Chalkboard" panose="03050602040202020205" pitchFamily="66" charset="77"/>
              </a:rPr>
              <a:t>Is expensive always better?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106E616-2A41-504B-BE56-36A0DA578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376" y="0"/>
            <a:ext cx="2975624" cy="192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picture containing electronics&#10;&#10;Description automatically generated">
            <a:extLst>
              <a:ext uri="{FF2B5EF4-FFF2-40B4-BE49-F238E27FC236}">
                <a16:creationId xmlns:a16="http://schemas.microsoft.com/office/drawing/2014/main" id="{4BB2600D-A1DC-1742-8119-B3046FBEDF1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648" y="2478737"/>
            <a:ext cx="2465799" cy="233484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381F5AB-AD0E-1D4F-8D72-FA60FC6CBB66}"/>
              </a:ext>
            </a:extLst>
          </p:cNvPr>
          <p:cNvSpPr/>
          <p:nvPr/>
        </p:nvSpPr>
        <p:spPr>
          <a:xfrm>
            <a:off x="337864" y="2200433"/>
            <a:ext cx="2465799" cy="608981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Battery Life: 10 hours and 38 minutes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8468062-E3DC-074F-87F1-EF959D5F9BD9}"/>
              </a:ext>
            </a:extLst>
          </p:cNvPr>
          <p:cNvSpPr/>
          <p:nvPr/>
        </p:nvSpPr>
        <p:spPr>
          <a:xfrm>
            <a:off x="-31641" y="3409188"/>
            <a:ext cx="2465799" cy="60898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Price: </a:t>
            </a:r>
            <a:r>
              <a:rPr lang="en-GB" dirty="0"/>
              <a:t>£</a:t>
            </a:r>
            <a:r>
              <a:rPr lang="en-US" dirty="0"/>
              <a:t>599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F9B0C3-4F60-1849-B284-71570A54C3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3881" y="2637491"/>
            <a:ext cx="1570404" cy="2589789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65BC08D-A0E7-E04E-8E66-11D4E7C9449A}"/>
              </a:ext>
            </a:extLst>
          </p:cNvPr>
          <p:cNvSpPr/>
          <p:nvPr/>
        </p:nvSpPr>
        <p:spPr>
          <a:xfrm>
            <a:off x="55857" y="4363441"/>
            <a:ext cx="2465799" cy="60898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Memory: 64GB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807BA40-E011-544C-9F6D-AE632699DDC9}"/>
              </a:ext>
            </a:extLst>
          </p:cNvPr>
          <p:cNvSpPr/>
          <p:nvPr/>
        </p:nvSpPr>
        <p:spPr>
          <a:xfrm>
            <a:off x="5469575" y="4460010"/>
            <a:ext cx="2276104" cy="512412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Memory: 128GB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408D78C3-EAA7-DE4E-83EE-795531F13C41}"/>
              </a:ext>
            </a:extLst>
          </p:cNvPr>
          <p:cNvSpPr/>
          <p:nvPr/>
        </p:nvSpPr>
        <p:spPr>
          <a:xfrm>
            <a:off x="6668205" y="2049750"/>
            <a:ext cx="2548171" cy="60898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Battery Life: 14 hours and 15 minutes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60788A13-1E9C-F744-B6D3-563249F33CD4}"/>
              </a:ext>
            </a:extLst>
          </p:cNvPr>
          <p:cNvSpPr/>
          <p:nvPr/>
        </p:nvSpPr>
        <p:spPr>
          <a:xfrm>
            <a:off x="5675591" y="3291588"/>
            <a:ext cx="1955594" cy="512412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Price: </a:t>
            </a:r>
            <a:r>
              <a:rPr lang="en-GB" dirty="0"/>
              <a:t>£599</a:t>
            </a:r>
            <a:r>
              <a:rPr lang="en-US" dirty="0"/>
              <a:t> 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BB7DE749-6CF9-C74A-8D2B-47908F04C98B}"/>
              </a:ext>
            </a:extLst>
          </p:cNvPr>
          <p:cNvSpPr/>
          <p:nvPr/>
        </p:nvSpPr>
        <p:spPr>
          <a:xfrm>
            <a:off x="9212487" y="2987374"/>
            <a:ext cx="2180286" cy="60898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Screen Size: 6.5 inches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32A08613-DAA8-7549-B5D4-A77CD431D849}"/>
              </a:ext>
            </a:extLst>
          </p:cNvPr>
          <p:cNvSpPr/>
          <p:nvPr/>
        </p:nvSpPr>
        <p:spPr>
          <a:xfrm>
            <a:off x="9212487" y="4551827"/>
            <a:ext cx="2180286" cy="60898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 colours to choose from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93C593B-DAD2-E14A-B962-DCBD3625C573}"/>
              </a:ext>
            </a:extLst>
          </p:cNvPr>
          <p:cNvSpPr txBox="1"/>
          <p:nvPr/>
        </p:nvSpPr>
        <p:spPr>
          <a:xfrm>
            <a:off x="2272082" y="1037142"/>
            <a:ext cx="6445197" cy="8516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Chalkboard" panose="03050602040202020205" pitchFamily="66" charset="77"/>
              </a:rPr>
              <a:t>This will encourage your child to consider that expensive does not necessarily mean better.  </a:t>
            </a:r>
            <a:r>
              <a:rPr lang="en-GB" sz="1600" b="1" dirty="0">
                <a:latin typeface="Chalkboard" panose="03050602040202020205" pitchFamily="66" charset="77"/>
              </a:rPr>
              <a:t>Although an item may cost more, this does not guarantee a noticeable difference in quality.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3847B902-04C1-8343-8804-5B08667C9465}"/>
              </a:ext>
            </a:extLst>
          </p:cNvPr>
          <p:cNvSpPr/>
          <p:nvPr/>
        </p:nvSpPr>
        <p:spPr>
          <a:xfrm>
            <a:off x="3348816" y="1975975"/>
            <a:ext cx="2001248" cy="60898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 colours to choose from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80024DCE-F2B2-FB4B-AF68-41FB2A05F3AA}"/>
              </a:ext>
            </a:extLst>
          </p:cNvPr>
          <p:cNvSpPr/>
          <p:nvPr/>
        </p:nvSpPr>
        <p:spPr>
          <a:xfrm>
            <a:off x="3208373" y="4596281"/>
            <a:ext cx="2180286" cy="60898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Screen Size: 6.1 inches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E61B375-D9F7-4146-B6F3-A78AE500E262}"/>
              </a:ext>
            </a:extLst>
          </p:cNvPr>
          <p:cNvSpPr/>
          <p:nvPr/>
        </p:nvSpPr>
        <p:spPr>
          <a:xfrm>
            <a:off x="9418131" y="2208054"/>
            <a:ext cx="2572113" cy="605113"/>
          </a:xfrm>
          <a:prstGeom prst="roundRect">
            <a:avLst/>
          </a:prstGeom>
          <a:solidFill>
            <a:srgbClr val="FF8AD8"/>
          </a:solidFill>
          <a:ln w="28575">
            <a:solidFill>
              <a:srgbClr val="8F2B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Samsung Galaxy S20 FE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DF4D276F-0591-CA45-B9A1-9B0CCDA7C8CE}"/>
              </a:ext>
            </a:extLst>
          </p:cNvPr>
          <p:cNvSpPr/>
          <p:nvPr/>
        </p:nvSpPr>
        <p:spPr>
          <a:xfrm>
            <a:off x="723377" y="5066053"/>
            <a:ext cx="2572113" cy="605113"/>
          </a:xfrm>
          <a:prstGeom prst="roundRect">
            <a:avLst/>
          </a:prstGeom>
          <a:solidFill>
            <a:srgbClr val="FF8AD8"/>
          </a:solidFill>
          <a:ln w="28575">
            <a:solidFill>
              <a:srgbClr val="8F2B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iPhone 11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076CE8E-1A7B-6E4C-922F-F32F3BF86514}"/>
              </a:ext>
            </a:extLst>
          </p:cNvPr>
          <p:cNvSpPr/>
          <p:nvPr/>
        </p:nvSpPr>
        <p:spPr>
          <a:xfrm>
            <a:off x="469557" y="6109653"/>
            <a:ext cx="5856359" cy="69452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Chalkboard" panose="03050602040202020205" pitchFamily="66" charset="77"/>
              </a:rPr>
              <a:t>Using the internet/magazines, choose a mobile phone for an older member of your family or a friend.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400FFC98-54E0-3E4C-A84F-506ABA04CE27}"/>
              </a:ext>
            </a:extLst>
          </p:cNvPr>
          <p:cNvSpPr/>
          <p:nvPr/>
        </p:nvSpPr>
        <p:spPr>
          <a:xfrm>
            <a:off x="1840374" y="5751897"/>
            <a:ext cx="3629201" cy="449952"/>
          </a:xfrm>
          <a:prstGeom prst="roundRect">
            <a:avLst/>
          </a:prstGeom>
          <a:solidFill>
            <a:srgbClr val="98E07E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halkboard" panose="03050602040202020205" pitchFamily="66" charset="77"/>
              </a:rPr>
              <a:t>Additional Activity:</a:t>
            </a:r>
          </a:p>
        </p:txBody>
      </p:sp>
      <p:sp>
        <p:nvSpPr>
          <p:cNvPr id="25" name="Text Box 7">
            <a:extLst>
              <a:ext uri="{FF2B5EF4-FFF2-40B4-BE49-F238E27FC236}">
                <a16:creationId xmlns:a16="http://schemas.microsoft.com/office/drawing/2014/main" id="{6F81A3A4-1629-2449-8825-C280AF8704EB}"/>
              </a:ext>
            </a:extLst>
          </p:cNvPr>
          <p:cNvSpPr txBox="1"/>
          <p:nvPr/>
        </p:nvSpPr>
        <p:spPr>
          <a:xfrm>
            <a:off x="232481" y="110493"/>
            <a:ext cx="2039601" cy="369332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Resource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E966E55-AA5E-3946-BEAB-80303737B340}"/>
              </a:ext>
            </a:extLst>
          </p:cNvPr>
          <p:cNvSpPr txBox="1"/>
          <p:nvPr/>
        </p:nvSpPr>
        <p:spPr>
          <a:xfrm>
            <a:off x="9212487" y="5382565"/>
            <a:ext cx="2695000" cy="369332"/>
          </a:xfrm>
          <a:custGeom>
            <a:avLst/>
            <a:gdLst>
              <a:gd name="connsiteX0" fmla="*/ 0 w 2695000"/>
              <a:gd name="connsiteY0" fmla="*/ 0 h 369332"/>
              <a:gd name="connsiteX1" fmla="*/ 2695000 w 2695000"/>
              <a:gd name="connsiteY1" fmla="*/ 0 h 369332"/>
              <a:gd name="connsiteX2" fmla="*/ 2695000 w 2695000"/>
              <a:gd name="connsiteY2" fmla="*/ 369332 h 369332"/>
              <a:gd name="connsiteX3" fmla="*/ 0 w 2695000"/>
              <a:gd name="connsiteY3" fmla="*/ 369332 h 369332"/>
              <a:gd name="connsiteX4" fmla="*/ 0 w 2695000"/>
              <a:gd name="connsiteY4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5000" h="369332" fill="none" extrusionOk="0">
                <a:moveTo>
                  <a:pt x="0" y="0"/>
                </a:moveTo>
                <a:cubicBezTo>
                  <a:pt x="760035" y="-49533"/>
                  <a:pt x="1646517" y="-14809"/>
                  <a:pt x="2695000" y="0"/>
                </a:cubicBezTo>
                <a:cubicBezTo>
                  <a:pt x="2684542" y="136842"/>
                  <a:pt x="2667777" y="302669"/>
                  <a:pt x="2695000" y="369332"/>
                </a:cubicBezTo>
                <a:cubicBezTo>
                  <a:pt x="2114560" y="321101"/>
                  <a:pt x="1080943" y="453787"/>
                  <a:pt x="0" y="369332"/>
                </a:cubicBezTo>
                <a:cubicBezTo>
                  <a:pt x="-11636" y="186919"/>
                  <a:pt x="-6040" y="115751"/>
                  <a:pt x="0" y="0"/>
                </a:cubicBezTo>
                <a:close/>
              </a:path>
              <a:path w="2695000" h="369332" stroke="0" extrusionOk="0">
                <a:moveTo>
                  <a:pt x="0" y="0"/>
                </a:moveTo>
                <a:cubicBezTo>
                  <a:pt x="326042" y="118645"/>
                  <a:pt x="2277316" y="116012"/>
                  <a:pt x="2695000" y="0"/>
                </a:cubicBezTo>
                <a:cubicBezTo>
                  <a:pt x="2672196" y="167616"/>
                  <a:pt x="2692940" y="247698"/>
                  <a:pt x="2695000" y="369332"/>
                </a:cubicBezTo>
                <a:cubicBezTo>
                  <a:pt x="1908714" y="503932"/>
                  <a:pt x="1012228" y="212136"/>
                  <a:pt x="0" y="369332"/>
                </a:cubicBezTo>
                <a:cubicBezTo>
                  <a:pt x="19812" y="326466"/>
                  <a:pt x="15727" y="93631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halkboard" panose="03050602040202020205" pitchFamily="66" charset="77"/>
              </a:rPr>
              <a:t>Activity Idea</a:t>
            </a:r>
          </a:p>
        </p:txBody>
      </p:sp>
    </p:spTree>
    <p:extLst>
      <p:ext uri="{BB962C8B-B14F-4D97-AF65-F5344CB8AC3E}">
        <p14:creationId xmlns:p14="http://schemas.microsoft.com/office/powerpoint/2010/main" val="2209108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E24616C-0D4D-E34B-B671-07012D5A9594}"/>
              </a:ext>
            </a:extLst>
          </p:cNvPr>
          <p:cNvSpPr txBox="1"/>
          <p:nvPr/>
        </p:nvSpPr>
        <p:spPr>
          <a:xfrm>
            <a:off x="0" y="0"/>
            <a:ext cx="12192000" cy="13954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6582DD-3DB1-B94C-9443-64617F3BC5C6}"/>
              </a:ext>
            </a:extLst>
          </p:cNvPr>
          <p:cNvSpPr txBox="1"/>
          <p:nvPr/>
        </p:nvSpPr>
        <p:spPr>
          <a:xfrm>
            <a:off x="685801" y="412567"/>
            <a:ext cx="71954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halkboard" panose="03050602040202020205" pitchFamily="66" charset="77"/>
              </a:rPr>
              <a:t>Key Resources-Money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1CB34C-1C69-1C4A-B329-3ED306F542C8}"/>
              </a:ext>
            </a:extLst>
          </p:cNvPr>
          <p:cNvSpPr/>
          <p:nvPr/>
        </p:nvSpPr>
        <p:spPr>
          <a:xfrm>
            <a:off x="76027" y="1366006"/>
            <a:ext cx="8001173" cy="5997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Years 6 &amp; 7 Money Wise Thematic Unit: </a:t>
            </a:r>
            <a:r>
              <a:rPr lang="en-US" sz="1600" u="sng" dirty="0">
                <a:solidFill>
                  <a:srgbClr val="0563C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http://www.nicurriculum.org.uk/curriculum_microsite/financial_capability/documents/money_wise.pdf?mc=fin</a:t>
            </a:r>
            <a:endParaRPr lang="en-US" sz="1600" u="sng" dirty="0">
              <a:solidFill>
                <a:srgbClr val="0563C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600" u="sng" dirty="0">
              <a:solidFill>
                <a:srgbClr val="0563C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Talk Money, Talk Solutions: 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http://www.nicurriculum.org.uk/curriculum_microsite/financial_capability/documents/tmts/TalkMoneyTalkSolutions.pdf</a:t>
            </a:r>
            <a:endParaRPr lang="en-US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Financial Capability: Money Event: 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http://www.nicurriculum.org.uk/curriculum_microsite/financial_capability/documents/ME%20-%20money%20event.pdf?mc=fin</a:t>
            </a:r>
            <a:endParaRPr lang="en-US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600" u="sng" dirty="0">
              <a:solidFill>
                <a:srgbClr val="0563C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Living, Learning Together: Money Matters (Year 4): </a:t>
            </a:r>
            <a:r>
              <a:rPr lang="en-US" sz="1600" dirty="0">
                <a:hlinkClick r:id="rId5"/>
              </a:rPr>
              <a:t>http://www.nicurriculum.org.uk/docs/key_stages_1_and_2/areas_of_learning/pdmu/livinglearningtogether/year4/yr4_unit5.pdf</a:t>
            </a:r>
            <a:endParaRPr lang="en-US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0D9035DC-EEF2-2B4A-BDA9-1BD085354C4E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6" t="4286" r="5894"/>
          <a:stretch/>
        </p:blipFill>
        <p:spPr bwMode="auto">
          <a:xfrm>
            <a:off x="8378218" y="445096"/>
            <a:ext cx="1879600" cy="23761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AB8E0A9-412D-6B45-81FD-FF5D5AFDF3C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642" t="2292" r="2741" b="2292"/>
          <a:stretch/>
        </p:blipFill>
        <p:spPr>
          <a:xfrm>
            <a:off x="7775206" y="3310487"/>
            <a:ext cx="1985112" cy="28148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B7BD1CA-DC9E-E643-97A1-40B4DC44E38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509" r="2889" b="2084"/>
          <a:stretch/>
        </p:blipFill>
        <p:spPr>
          <a:xfrm>
            <a:off x="10310464" y="2224569"/>
            <a:ext cx="1746326" cy="24722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6059B74-9CDE-4740-AFBA-8F615EF8791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48567" y="4858744"/>
            <a:ext cx="2467406" cy="175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1695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846</Words>
  <Application>Microsoft Macintosh PowerPoint</Application>
  <PresentationFormat>Widescreen</PresentationFormat>
  <Paragraphs>103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Chalkboard</vt:lpstr>
      <vt:lpstr>Corbel</vt:lpstr>
      <vt:lpstr>Times New Roman</vt:lpstr>
      <vt:lpstr>Office Theme</vt:lpstr>
      <vt:lpstr>PowerPoint Presentation</vt:lpstr>
      <vt:lpstr>What it says in the Primary Curriculum?</vt:lpstr>
      <vt:lpstr>Discuss….</vt:lpstr>
      <vt:lpstr>PowerPoint Presentation</vt:lpstr>
      <vt:lpstr>Making a healthy lunch</vt:lpstr>
      <vt:lpstr>Currency</vt:lpstr>
      <vt:lpstr>Savings-value for money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KS2 Money</dc:title>
  <dc:creator>Natalie Graham-Mulgrew</dc:creator>
  <cp:lastModifiedBy>Natalie Graham-Mulgrew</cp:lastModifiedBy>
  <cp:revision>45</cp:revision>
  <dcterms:created xsi:type="dcterms:W3CDTF">2020-12-20T16:40:12Z</dcterms:created>
  <dcterms:modified xsi:type="dcterms:W3CDTF">2021-01-28T19:58:46Z</dcterms:modified>
</cp:coreProperties>
</file>