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5"/>
  </p:notesMasterIdLst>
  <p:sldIdLst>
    <p:sldId id="280" r:id="rId5"/>
    <p:sldId id="262" r:id="rId6"/>
    <p:sldId id="311" r:id="rId7"/>
    <p:sldId id="269" r:id="rId8"/>
    <p:sldId id="271" r:id="rId9"/>
    <p:sldId id="290" r:id="rId10"/>
    <p:sldId id="305" r:id="rId11"/>
    <p:sldId id="285" r:id="rId12"/>
    <p:sldId id="306" r:id="rId13"/>
    <p:sldId id="288" r:id="rId14"/>
    <p:sldId id="308" r:id="rId15"/>
    <p:sldId id="313" r:id="rId16"/>
    <p:sldId id="302" r:id="rId17"/>
    <p:sldId id="317" r:id="rId18"/>
    <p:sldId id="266" r:id="rId19"/>
    <p:sldId id="307" r:id="rId20"/>
    <p:sldId id="316" r:id="rId21"/>
    <p:sldId id="309" r:id="rId22"/>
    <p:sldId id="279" r:id="rId23"/>
    <p:sldId id="310" r:id="rId24"/>
  </p:sldIdLst>
  <p:sldSz cx="12192000" cy="6858000"/>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4B1E9FB0-FE6A-41FA-9BF6-043B60FC8BF9}" type="datetimeFigureOut">
              <a:rPr lang="en-GB" smtClean="0"/>
              <a:t>27/01/2026</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1D828637-45CC-4B98-9326-D5F2865B5C62}" type="slidenum">
              <a:rPr lang="en-GB" smtClean="0"/>
              <a:t>‹#›</a:t>
            </a:fld>
            <a:endParaRPr lang="en-GB"/>
          </a:p>
        </p:txBody>
      </p:sp>
    </p:spTree>
    <p:extLst>
      <p:ext uri="{BB962C8B-B14F-4D97-AF65-F5344CB8AC3E}">
        <p14:creationId xmlns:p14="http://schemas.microsoft.com/office/powerpoint/2010/main" val="134028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A8DDBE-5AC6-4631-A0F8-2DCEF64E0345}" type="slidenum">
              <a:rPr lang="en-GB" smtClean="0"/>
              <a:t>5</a:t>
            </a:fld>
            <a:endParaRPr lang="en-GB"/>
          </a:p>
        </p:txBody>
      </p:sp>
    </p:spTree>
    <p:extLst>
      <p:ext uri="{BB962C8B-B14F-4D97-AF65-F5344CB8AC3E}">
        <p14:creationId xmlns:p14="http://schemas.microsoft.com/office/powerpoint/2010/main" val="80742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8859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A5B1554F-2759-439B-B497-C3A563653832}" type="datetimeFigureOut">
              <a:rPr lang="en-GB" smtClean="0"/>
              <a:t>27/01/2026</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46038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1554F-2759-439B-B497-C3A563653832}"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235688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B1554F-2759-439B-B497-C3A563653832}" type="datetimeFigureOut">
              <a:rPr lang="en-GB" smtClean="0"/>
              <a:t>27/01/2026</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830384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B1554F-2759-439B-B497-C3A563653832}" type="datetimeFigureOut">
              <a:rPr lang="en-GB" smtClean="0"/>
              <a:t>27/01/2026</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389F709-735A-48F9-9BD6-59C12B4F7B43}"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6807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B1554F-2759-439B-B497-C3A563653832}" type="datetimeFigureOut">
              <a:rPr lang="en-GB" smtClean="0"/>
              <a:t>27/01/2026</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366111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5B1554F-2759-439B-B497-C3A563653832}" type="datetimeFigureOut">
              <a:rPr lang="en-GB" smtClean="0"/>
              <a:t>27/01/2026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3227563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5B1554F-2759-439B-B497-C3A563653832}" type="datetimeFigureOut">
              <a:rPr lang="en-GB" smtClean="0"/>
              <a:t>27/01/2026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56285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1554F-2759-439B-B497-C3A563653832}"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2477943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5B1554F-2759-439B-B497-C3A563653832}" type="datetimeFigureOut">
              <a:rPr lang="en-GB" smtClean="0"/>
              <a:t>27/01/2026</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2562767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87924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1554F-2759-439B-B497-C3A563653832}"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101435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5B1554F-2759-439B-B497-C3A563653832}" type="datetimeFigureOut">
              <a:rPr lang="en-GB" smtClean="0"/>
              <a:t>27/01/2026</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59202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1554F-2759-439B-B497-C3A563653832}"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297791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B1554F-2759-439B-B497-C3A563653832}" type="datetimeFigureOut">
              <a:rPr lang="en-GB" smtClean="0"/>
              <a:t>27/01/2026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181073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1554F-2759-439B-B497-C3A563653832}" type="datetimeFigureOut">
              <a:rPr lang="en-GB" smtClean="0"/>
              <a:t>27/01/2026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332640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1554F-2759-439B-B497-C3A563653832}" type="datetimeFigureOut">
              <a:rPr lang="en-GB" smtClean="0"/>
              <a:t>27/01/2026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143313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1554F-2759-439B-B497-C3A563653832}"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255128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1554F-2759-439B-B497-C3A563653832}"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89F709-735A-48F9-9BD6-59C12B4F7B43}" type="slidenum">
              <a:rPr lang="en-GB" smtClean="0"/>
              <a:t>‹#›</a:t>
            </a:fld>
            <a:endParaRPr lang="en-GB"/>
          </a:p>
        </p:txBody>
      </p:sp>
    </p:spTree>
    <p:extLst>
      <p:ext uri="{BB962C8B-B14F-4D97-AF65-F5344CB8AC3E}">
        <p14:creationId xmlns:p14="http://schemas.microsoft.com/office/powerpoint/2010/main" val="421976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B1554F-2759-439B-B497-C3A563653832}" type="datetimeFigureOut">
              <a:rPr lang="en-GB" smtClean="0"/>
              <a:t>27/01/2026</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89F709-735A-48F9-9BD6-59C12B4F7B43}" type="slidenum">
              <a:rPr lang="en-GB" smtClean="0"/>
              <a:t>‹#›</a:t>
            </a:fld>
            <a:endParaRPr lang="en-GB"/>
          </a:p>
        </p:txBody>
      </p:sp>
    </p:spTree>
    <p:extLst>
      <p:ext uri="{BB962C8B-B14F-4D97-AF65-F5344CB8AC3E}">
        <p14:creationId xmlns:p14="http://schemas.microsoft.com/office/powerpoint/2010/main" val="332707675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mailto:placements@stran.ac.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ajoneducatic.blogspot.com/"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tran.sharepoint.com/sites/StranmillisStudentIntranet/SitePages/BEd-Post-Primary.aspx?web=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2868" y="225894"/>
            <a:ext cx="4355867" cy="369332"/>
          </a:xfrm>
          <a:prstGeom prst="rect">
            <a:avLst/>
          </a:prstGeom>
          <a:solidFill>
            <a:schemeClr val="bg1">
              <a:lumMod val="95000"/>
              <a:lumOff val="5000"/>
            </a:schemeClr>
          </a:solidFill>
          <a:ln>
            <a:solidFill>
              <a:schemeClr val="tx1"/>
            </a:solidFill>
          </a:ln>
        </p:spPr>
        <p:txBody>
          <a:bodyPr wrap="square" rtlCol="0">
            <a:spAutoFit/>
          </a:bodyPr>
          <a:lstStyle/>
          <a:p>
            <a:r>
              <a:rPr lang="en-GB" dirty="0"/>
              <a:t>Assessment of year 1 PPL</a:t>
            </a:r>
          </a:p>
        </p:txBody>
      </p:sp>
      <p:pic>
        <p:nvPicPr>
          <p:cNvPr id="5" name="Picture 4">
            <a:extLst>
              <a:ext uri="{FF2B5EF4-FFF2-40B4-BE49-F238E27FC236}">
                <a16:creationId xmlns:a16="http://schemas.microsoft.com/office/drawing/2014/main" id="{814BA793-AB37-4230-AE48-22F44B85F6F8}"/>
              </a:ext>
            </a:extLst>
          </p:cNvPr>
          <p:cNvPicPr>
            <a:picLocks noChangeAspect="1"/>
          </p:cNvPicPr>
          <p:nvPr/>
        </p:nvPicPr>
        <p:blipFill>
          <a:blip r:embed="rId2"/>
          <a:stretch>
            <a:fillRect/>
          </a:stretch>
        </p:blipFill>
        <p:spPr>
          <a:xfrm>
            <a:off x="163265" y="410560"/>
            <a:ext cx="6791325" cy="5133975"/>
          </a:xfrm>
          <a:prstGeom prst="rect">
            <a:avLst/>
          </a:prstGeom>
        </p:spPr>
      </p:pic>
      <p:pic>
        <p:nvPicPr>
          <p:cNvPr id="8" name="Picture 7">
            <a:extLst>
              <a:ext uri="{FF2B5EF4-FFF2-40B4-BE49-F238E27FC236}">
                <a16:creationId xmlns:a16="http://schemas.microsoft.com/office/drawing/2014/main" id="{54C66979-8C31-4156-A5B2-BD9481C05632}"/>
              </a:ext>
            </a:extLst>
          </p:cNvPr>
          <p:cNvPicPr>
            <a:picLocks noChangeAspect="1"/>
          </p:cNvPicPr>
          <p:nvPr/>
        </p:nvPicPr>
        <p:blipFill>
          <a:blip r:embed="rId3"/>
          <a:stretch>
            <a:fillRect/>
          </a:stretch>
        </p:blipFill>
        <p:spPr>
          <a:xfrm>
            <a:off x="7083642" y="1029151"/>
            <a:ext cx="4855380" cy="5602955"/>
          </a:xfrm>
          <a:prstGeom prst="rect">
            <a:avLst/>
          </a:prstGeom>
        </p:spPr>
      </p:pic>
      <p:pic>
        <p:nvPicPr>
          <p:cNvPr id="9" name="Content Placeholder 4">
            <a:extLst>
              <a:ext uri="{FF2B5EF4-FFF2-40B4-BE49-F238E27FC236}">
                <a16:creationId xmlns:a16="http://schemas.microsoft.com/office/drawing/2014/main" id="{4E556368-E2C5-4D29-A4C6-B45B667B9862}"/>
              </a:ext>
            </a:extLst>
          </p:cNvPr>
          <p:cNvPicPr>
            <a:picLocks noGrp="1" noChangeAspect="1"/>
          </p:cNvPicPr>
          <p:nvPr>
            <p:ph idx="1"/>
          </p:nvPr>
        </p:nvPicPr>
        <p:blipFill>
          <a:blip r:embed="rId4"/>
          <a:stretch>
            <a:fillRect/>
          </a:stretch>
        </p:blipFill>
        <p:spPr>
          <a:xfrm>
            <a:off x="1782515" y="5955831"/>
            <a:ext cx="5172075" cy="676275"/>
          </a:xfrm>
          <a:prstGeom prst="rect">
            <a:avLst/>
          </a:prstGeom>
        </p:spPr>
      </p:pic>
    </p:spTree>
    <p:extLst>
      <p:ext uri="{BB962C8B-B14F-4D97-AF65-F5344CB8AC3E}">
        <p14:creationId xmlns:p14="http://schemas.microsoft.com/office/powerpoint/2010/main" val="358205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3569-8330-4499-9E6C-F0265DD4FB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AA0ABA3-A494-4F73-B3DC-3A1836281F4D}"/>
              </a:ext>
            </a:extLst>
          </p:cNvPr>
          <p:cNvSpPr>
            <a:spLocks noGrp="1"/>
          </p:cNvSpPr>
          <p:nvPr>
            <p:ph idx="1"/>
          </p:nvPr>
        </p:nvSpPr>
        <p:spPr>
          <a:xfrm>
            <a:off x="429424" y="1337911"/>
            <a:ext cx="11371149" cy="5208167"/>
          </a:xfrm>
          <a:solidFill>
            <a:schemeClr val="bg1"/>
          </a:solidFill>
        </p:spPr>
        <p:txBody>
          <a:bodyPr vert="horz" lIns="91440" tIns="45720" rIns="91440" bIns="45720" rtlCol="0" anchor="t">
            <a:normAutofit/>
          </a:bodyPr>
          <a:lstStyle/>
          <a:p>
            <a:pPr marL="0" indent="0">
              <a:buNone/>
            </a:pPr>
            <a:r>
              <a:rPr lang="en-US" b="1" u="sng" dirty="0"/>
              <a:t>Attendance</a:t>
            </a:r>
          </a:p>
          <a:p>
            <a:pPr marL="0" indent="0">
              <a:buNone/>
            </a:pPr>
            <a:r>
              <a:rPr lang="en-US" dirty="0"/>
              <a:t>You are required to update your attendance daily on the Placement software</a:t>
            </a:r>
          </a:p>
          <a:p>
            <a:pPr marL="0" indent="0">
              <a:buNone/>
            </a:pPr>
            <a:r>
              <a:rPr lang="en-GB" dirty="0"/>
              <a:t>Follow SBW protocols carefully – contact school, </a:t>
            </a:r>
            <a:r>
              <a:rPr lang="en-GB" dirty="0">
                <a:hlinkClick r:id="rId2"/>
              </a:rPr>
              <a:t>placements@stran.ac.uk</a:t>
            </a:r>
            <a:r>
              <a:rPr lang="en-GB" dirty="0"/>
              <a:t> SBW tutor</a:t>
            </a:r>
            <a:endParaRPr lang="en-US" dirty="0"/>
          </a:p>
          <a:p>
            <a:r>
              <a:rPr lang="en-GB" dirty="0"/>
              <a:t>See Guide to SBW, </a:t>
            </a:r>
            <a:r>
              <a:rPr lang="en-GB" dirty="0" err="1"/>
              <a:t>pg</a:t>
            </a:r>
            <a:r>
              <a:rPr lang="en-GB" dirty="0"/>
              <a:t> 6</a:t>
            </a:r>
          </a:p>
          <a:p>
            <a:endParaRPr lang="en-GB" dirty="0"/>
          </a:p>
          <a:p>
            <a:endParaRPr lang="en-GB" dirty="0"/>
          </a:p>
          <a:p>
            <a:endParaRPr lang="en-GB" sz="1500" dirty="0"/>
          </a:p>
          <a:p>
            <a:pPr lvl="0"/>
            <a:endParaRPr lang="en-GB" dirty="0"/>
          </a:p>
          <a:p>
            <a:endParaRPr lang="en-GB" dirty="0"/>
          </a:p>
          <a:p>
            <a:endParaRPr lang="en-GB" i="1" dirty="0"/>
          </a:p>
          <a:p>
            <a:endParaRPr lang="en-GB" dirty="0"/>
          </a:p>
        </p:txBody>
      </p:sp>
      <p:sp>
        <p:nvSpPr>
          <p:cNvPr id="5" name="Rectangle 1">
            <a:extLst>
              <a:ext uri="{FF2B5EF4-FFF2-40B4-BE49-F238E27FC236}">
                <a16:creationId xmlns:a16="http://schemas.microsoft.com/office/drawing/2014/main" id="{D65E1AAA-E9D0-47B9-BED8-FF178868750C}"/>
              </a:ext>
            </a:extLst>
          </p:cNvPr>
          <p:cNvSpPr>
            <a:spLocks noChangeArrowheads="1"/>
          </p:cNvSpPr>
          <p:nvPr/>
        </p:nvSpPr>
        <p:spPr bwMode="auto">
          <a:xfrm>
            <a:off x="3233737" y="3149628"/>
            <a:ext cx="17445907" cy="7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68817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160" y="0"/>
            <a:ext cx="8714277" cy="1860884"/>
          </a:xfrm>
          <a:solidFill>
            <a:schemeClr val="bg1"/>
          </a:solidFill>
        </p:spPr>
        <p:txBody>
          <a:bodyPr>
            <a:normAutofit fontScale="90000"/>
          </a:bodyPr>
          <a:lstStyle/>
          <a:p>
            <a:r>
              <a:rPr lang="en-GB" b="1" dirty="0"/>
              <a:t>REMINDER</a:t>
            </a:r>
            <a:br>
              <a:rPr lang="en-GB" b="1" dirty="0"/>
            </a:br>
            <a:r>
              <a:rPr lang="en-GB" b="1" dirty="0"/>
              <a:t>Child protection: School-based work checklist</a:t>
            </a:r>
            <a:br>
              <a:rPr lang="en-GB" dirty="0"/>
            </a:br>
            <a:endParaRPr lang="en-GB" dirty="0"/>
          </a:p>
        </p:txBody>
      </p:sp>
      <p:sp>
        <p:nvSpPr>
          <p:cNvPr id="3" name="Content Placeholder 2"/>
          <p:cNvSpPr>
            <a:spLocks noGrp="1"/>
          </p:cNvSpPr>
          <p:nvPr>
            <p:ph idx="1"/>
          </p:nvPr>
        </p:nvSpPr>
        <p:spPr>
          <a:xfrm>
            <a:off x="166562" y="1329349"/>
            <a:ext cx="5898429" cy="2865662"/>
          </a:xfrm>
        </p:spPr>
        <p:txBody>
          <a:bodyPr>
            <a:normAutofit fontScale="77500" lnSpcReduction="20000"/>
          </a:bodyPr>
          <a:lstStyle/>
          <a:p>
            <a:pPr lvl="0"/>
            <a:r>
              <a:rPr lang="en-GB" dirty="0">
                <a:latin typeface="Calibri" panose="020F0502020204030204" pitchFamily="34" charset="0"/>
              </a:rPr>
              <a:t>Read the College Child Protection and Safeguarding Policy (internal website)</a:t>
            </a:r>
          </a:p>
          <a:p>
            <a:pPr lvl="0"/>
            <a:r>
              <a:rPr lang="en-GB" dirty="0">
                <a:latin typeface="Calibri" panose="020F0502020204030204" pitchFamily="34" charset="0"/>
              </a:rPr>
              <a:t>Revisit your child protection class notes and presentation</a:t>
            </a:r>
          </a:p>
          <a:p>
            <a:pPr lvl="0"/>
            <a:r>
              <a:rPr lang="en-GB" dirty="0">
                <a:latin typeface="Calibri" panose="020F0502020204030204" pitchFamily="34" charset="0"/>
              </a:rPr>
              <a:t>Read your school Child Protection and Safeguarding Policy</a:t>
            </a:r>
          </a:p>
          <a:p>
            <a:pPr lvl="0"/>
            <a:r>
              <a:rPr lang="en-GB" dirty="0">
                <a:latin typeface="Calibri" panose="020F0502020204030204" pitchFamily="34" charset="0"/>
              </a:rPr>
              <a:t>Find out who the school’s Designated Teacher is</a:t>
            </a:r>
          </a:p>
          <a:p>
            <a:pPr lvl="0"/>
            <a:r>
              <a:rPr lang="en-GB" dirty="0">
                <a:latin typeface="Calibri" panose="020F0502020204030204" pitchFamily="34" charset="0"/>
              </a:rPr>
              <a:t>Ensure you keep a copy of this information and contacts at all times</a:t>
            </a:r>
          </a:p>
          <a:p>
            <a:pPr lvl="0"/>
            <a:r>
              <a:rPr lang="en-GB" dirty="0">
                <a:latin typeface="Calibri" panose="020F0502020204030204" pitchFamily="34" charset="0"/>
              </a:rPr>
              <a:t>See Guide to SBW</a:t>
            </a:r>
          </a:p>
          <a:p>
            <a:pPr marL="0" lvl="0" indent="0">
              <a:buNone/>
            </a:pPr>
            <a:r>
              <a:rPr lang="en-GB" dirty="0"/>
              <a:t> </a:t>
            </a:r>
          </a:p>
          <a:p>
            <a:endParaRPr lang="en-GB" dirty="0"/>
          </a:p>
        </p:txBody>
      </p:sp>
      <p:pic>
        <p:nvPicPr>
          <p:cNvPr id="4" name="Picture 3"/>
          <p:cNvPicPr>
            <a:picLocks noChangeAspect="1"/>
          </p:cNvPicPr>
          <p:nvPr/>
        </p:nvPicPr>
        <p:blipFill>
          <a:blip r:embed="rId2"/>
          <a:stretch>
            <a:fillRect/>
          </a:stretch>
        </p:blipFill>
        <p:spPr>
          <a:xfrm>
            <a:off x="350808" y="4375464"/>
            <a:ext cx="4969578" cy="1726031"/>
          </a:xfrm>
          <a:prstGeom prst="rect">
            <a:avLst/>
          </a:prstGeom>
        </p:spPr>
      </p:pic>
      <p:pic>
        <p:nvPicPr>
          <p:cNvPr id="11" name="Picture 10">
            <a:extLst>
              <a:ext uri="{FF2B5EF4-FFF2-40B4-BE49-F238E27FC236}">
                <a16:creationId xmlns:a16="http://schemas.microsoft.com/office/drawing/2014/main" id="{5342C8B8-FBDB-4359-ACE7-4B0A56B4DCCD}"/>
              </a:ext>
            </a:extLst>
          </p:cNvPr>
          <p:cNvPicPr>
            <a:picLocks noChangeAspect="1"/>
          </p:cNvPicPr>
          <p:nvPr/>
        </p:nvPicPr>
        <p:blipFill>
          <a:blip r:embed="rId3"/>
          <a:stretch>
            <a:fillRect/>
          </a:stretch>
        </p:blipFill>
        <p:spPr>
          <a:xfrm>
            <a:off x="6529834" y="1556083"/>
            <a:ext cx="5311358" cy="5157537"/>
          </a:xfrm>
          <a:prstGeom prst="rect">
            <a:avLst/>
          </a:prstGeom>
        </p:spPr>
      </p:pic>
    </p:spTree>
    <p:extLst>
      <p:ext uri="{BB962C8B-B14F-4D97-AF65-F5344CB8AC3E}">
        <p14:creationId xmlns:p14="http://schemas.microsoft.com/office/powerpoint/2010/main" val="424709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FDD0-0048-4C92-A73C-C0FEC21F6F0F}"/>
              </a:ext>
            </a:extLst>
          </p:cNvPr>
          <p:cNvSpPr>
            <a:spLocks noGrp="1"/>
          </p:cNvSpPr>
          <p:nvPr>
            <p:ph type="title"/>
          </p:nvPr>
        </p:nvSpPr>
        <p:spPr>
          <a:xfrm>
            <a:off x="673769" y="1218030"/>
            <a:ext cx="11049000" cy="449625"/>
          </a:xfrm>
        </p:spPr>
        <p:txBody>
          <a:bodyPr>
            <a:normAutofit fontScale="90000"/>
          </a:bodyPr>
          <a:lstStyle/>
          <a:p>
            <a:pPr algn="ctr"/>
            <a:r>
              <a:rPr lang="en-US" dirty="0"/>
              <a:t>New this year</a:t>
            </a:r>
            <a:br>
              <a:rPr lang="en-US" dirty="0"/>
            </a:br>
            <a:br>
              <a:rPr lang="en-US" dirty="0"/>
            </a:br>
            <a:r>
              <a:rPr lang="en-US" dirty="0">
                <a:solidFill>
                  <a:schemeClr val="accent6">
                    <a:lumMod val="60000"/>
                    <a:lumOff val="40000"/>
                  </a:schemeClr>
                </a:solidFill>
              </a:rPr>
              <a:t>mid-placement review day, year 1 </a:t>
            </a:r>
            <a:endParaRPr lang="en-GB" dirty="0">
              <a:solidFill>
                <a:schemeClr val="accent6">
                  <a:lumMod val="60000"/>
                  <a:lumOff val="40000"/>
                </a:schemeClr>
              </a:solidFill>
            </a:endParaRPr>
          </a:p>
        </p:txBody>
      </p:sp>
      <p:sp>
        <p:nvSpPr>
          <p:cNvPr id="5" name="TextBox 4">
            <a:extLst>
              <a:ext uri="{FF2B5EF4-FFF2-40B4-BE49-F238E27FC236}">
                <a16:creationId xmlns:a16="http://schemas.microsoft.com/office/drawing/2014/main" id="{9FAA5799-969C-4C3A-92E5-130B051CA0AA}"/>
              </a:ext>
            </a:extLst>
          </p:cNvPr>
          <p:cNvSpPr txBox="1"/>
          <p:nvPr/>
        </p:nvSpPr>
        <p:spPr>
          <a:xfrm>
            <a:off x="1104899" y="2500649"/>
            <a:ext cx="10397289" cy="2862322"/>
          </a:xfrm>
          <a:prstGeom prst="rect">
            <a:avLst/>
          </a:prstGeom>
          <a:noFill/>
        </p:spPr>
        <p:txBody>
          <a:bodyPr wrap="square">
            <a:spAutoFit/>
          </a:bodyPr>
          <a:lstStyle/>
          <a:p>
            <a:r>
              <a:rPr lang="en-GB" sz="1800" b="1" i="0" u="none" strike="noStrike" baseline="0" dirty="0" err="1">
                <a:latin typeface="Arial" panose="020B0604020202020204" pitchFamily="34" charset="0"/>
                <a:cs typeface="Arial" panose="020B0604020202020204" pitchFamily="34" charset="0"/>
              </a:rPr>
              <a:t>Pg</a:t>
            </a:r>
            <a:r>
              <a:rPr lang="en-GB" sz="1800" b="1" i="0" u="none" strike="noStrike" baseline="0" dirty="0">
                <a:latin typeface="Arial" panose="020B0604020202020204" pitchFamily="34" charset="0"/>
                <a:cs typeface="Arial" panose="020B0604020202020204" pitchFamily="34" charset="0"/>
              </a:rPr>
              <a:t> 8</a:t>
            </a:r>
          </a:p>
          <a:p>
            <a:r>
              <a:rPr lang="en-GB" sz="1800" b="1" i="0" u="none" strike="noStrike" baseline="0" dirty="0">
                <a:latin typeface="Arial" panose="020B0604020202020204" pitchFamily="34" charset="0"/>
                <a:cs typeface="Arial" panose="020B0604020202020204" pitchFamily="34" charset="0"/>
              </a:rPr>
              <a:t>(g) Mid-Placement Review Day </a:t>
            </a:r>
          </a:p>
          <a:p>
            <a:endParaRPr lang="en-GB" sz="1800" b="0" i="0" u="none" strike="noStrike" baseline="0" dirty="0">
              <a:latin typeface="Arial" panose="020B0604020202020204" pitchFamily="34" charset="0"/>
              <a:cs typeface="Arial" panose="020B0604020202020204" pitchFamily="34" charset="0"/>
            </a:endParaRPr>
          </a:p>
          <a:p>
            <a:r>
              <a:rPr lang="en-GB" sz="1800" b="0" i="0" u="none" strike="noStrike" baseline="0" dirty="0">
                <a:latin typeface="Arial" panose="020B0604020202020204" pitchFamily="34" charset="0"/>
                <a:cs typeface="Arial" panose="020B0604020202020204" pitchFamily="34" charset="0"/>
              </a:rPr>
              <a:t>Year 1 </a:t>
            </a:r>
            <a:r>
              <a:rPr lang="en-GB" sz="1800" b="0" i="0" u="none" strike="noStrike" baseline="0" dirty="0" err="1">
                <a:latin typeface="Arial" panose="020B0604020202020204" pitchFamily="34" charset="0"/>
                <a:cs typeface="Arial" panose="020B0604020202020204" pitchFamily="34" charset="0"/>
              </a:rPr>
              <a:t>BEd</a:t>
            </a:r>
            <a:r>
              <a:rPr lang="en-GB" sz="1800" b="0" i="0" u="none" strike="noStrike" baseline="0" dirty="0">
                <a:latin typeface="Arial" panose="020B0604020202020204" pitchFamily="34" charset="0"/>
                <a:cs typeface="Arial" panose="020B0604020202020204" pitchFamily="34" charset="0"/>
              </a:rPr>
              <a:t> Primary and Post-Primary students will attend a Mid-Placement Review Day in College (end of Week 4). Staff from Primary, Post-Primary and Student</a:t>
            </a:r>
            <a:r>
              <a:rPr lang="en-GB" dirty="0">
                <a:latin typeface="Arial" panose="020B0604020202020204" pitchFamily="34" charset="0"/>
                <a:cs typeface="Arial" panose="020B0604020202020204" pitchFamily="34" charset="0"/>
              </a:rPr>
              <a:t> </a:t>
            </a:r>
            <a:r>
              <a:rPr lang="en-GB" sz="1800" b="0" i="0" u="none" strike="noStrike" baseline="0" dirty="0">
                <a:latin typeface="Arial" panose="020B0604020202020204" pitchFamily="34" charset="0"/>
                <a:cs typeface="Arial" panose="020B0604020202020204" pitchFamily="34" charset="0"/>
              </a:rPr>
              <a:t>Support Services will help to facilitate a day where students can reflect on how their first placement has gone so far and consider how practice might be further enhanced within the remaining weeks of the block. Students will be afforded the opportunity to converse with one another and to share experiences. This Review Day is in place of a day in school. Therefore, attendance is compulsory and will be recorded. Any student who fails to attend this event will be required to complete an additional task.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99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AD8ADFD-D8FF-492A-B2E1-8F07E40B2065}" type="slidenum">
              <a:rPr lang="en-GB" altLang="en-US" sz="1400"/>
              <a:pPr>
                <a:spcBef>
                  <a:spcPct val="0"/>
                </a:spcBef>
                <a:buClrTx/>
                <a:buSzTx/>
                <a:buFontTx/>
                <a:buNone/>
              </a:pPr>
              <a:t>13</a:t>
            </a:fld>
            <a:endParaRPr lang="en-GB" altLang="en-US" sz="1400"/>
          </a:p>
        </p:txBody>
      </p:sp>
      <p:sp>
        <p:nvSpPr>
          <p:cNvPr id="18435" name="Rectangle 2"/>
          <p:cNvSpPr>
            <a:spLocks noGrp="1" noChangeArrowheads="1"/>
          </p:cNvSpPr>
          <p:nvPr>
            <p:ph type="title"/>
          </p:nvPr>
        </p:nvSpPr>
        <p:spPr>
          <a:xfrm>
            <a:off x="2900363" y="211139"/>
            <a:ext cx="7364412" cy="1462087"/>
          </a:xfrm>
        </p:spPr>
        <p:txBody>
          <a:bodyPr/>
          <a:lstStyle/>
          <a:p>
            <a:pPr eaLnBrk="1" hangingPunct="1"/>
            <a:r>
              <a:rPr lang="en-GB" altLang="en-US"/>
              <a:t>         Your e-SBW File </a:t>
            </a:r>
          </a:p>
        </p:txBody>
      </p:sp>
      <p:sp>
        <p:nvSpPr>
          <p:cNvPr id="30723" name="Rectangle 3"/>
          <p:cNvSpPr>
            <a:spLocks noGrp="1" noChangeArrowheads="1"/>
          </p:cNvSpPr>
          <p:nvPr>
            <p:ph type="body" idx="1"/>
          </p:nvPr>
        </p:nvSpPr>
        <p:spPr>
          <a:xfrm>
            <a:off x="134224" y="956345"/>
            <a:ext cx="3523375" cy="5766187"/>
          </a:xfrm>
        </p:spPr>
        <p:txBody>
          <a:bodyPr>
            <a:normAutofit fontScale="92500" lnSpcReduction="10000"/>
          </a:bodyPr>
          <a:lstStyle/>
          <a:p>
            <a:pPr marL="0" indent="0">
              <a:buNone/>
            </a:pPr>
            <a:r>
              <a:rPr lang="en-GB" sz="1900" dirty="0">
                <a:latin typeface="Calibri" panose="020F0502020204030204" pitchFamily="34" charset="0"/>
              </a:rPr>
              <a:t>You must maintain an e-SBW file in which you will record and analyse the information gathered and the activities carried out during your School Based Work. </a:t>
            </a:r>
          </a:p>
          <a:p>
            <a:r>
              <a:rPr lang="en-GB" altLang="en-US" sz="1900" dirty="0">
                <a:latin typeface="Calibri" panose="020F0502020204030204" pitchFamily="34" charset="0"/>
              </a:rPr>
              <a:t>This is a </a:t>
            </a:r>
            <a:r>
              <a:rPr lang="en-GB" altLang="en-US" sz="1900" b="1" dirty="0">
                <a:latin typeface="Calibri" panose="020F0502020204030204" pitchFamily="34" charset="0"/>
              </a:rPr>
              <a:t>file of evidence</a:t>
            </a:r>
            <a:r>
              <a:rPr lang="en-GB" altLang="en-US" sz="1900" dirty="0">
                <a:latin typeface="Calibri" panose="020F0502020204030204" pitchFamily="34" charset="0"/>
              </a:rPr>
              <a:t> of your plans – past, present and future </a:t>
            </a:r>
          </a:p>
          <a:p>
            <a:r>
              <a:rPr lang="en-GB" altLang="en-US" sz="1900" dirty="0">
                <a:latin typeface="Calibri" panose="020F0502020204030204" pitchFamily="34" charset="0"/>
              </a:rPr>
              <a:t>Organisation and presentation are key</a:t>
            </a:r>
          </a:p>
          <a:p>
            <a:pPr marL="0" indent="0">
              <a:buNone/>
            </a:pPr>
            <a:r>
              <a:rPr lang="en-GB" sz="1900" dirty="0">
                <a:latin typeface="Calibri" panose="020F0502020204030204" pitchFamily="34" charset="0"/>
              </a:rPr>
              <a:t>The artefacts contained in your file will take a range of forms,  and should include the following: personal observations, lesson plans, lesson resources, pupil work (anonymous/if permitted) and official material from your school. </a:t>
            </a:r>
          </a:p>
          <a:p>
            <a:pPr marL="0" indent="0">
              <a:buNone/>
            </a:pPr>
            <a:endParaRPr lang="en-GB" sz="1900" dirty="0">
              <a:latin typeface="Calibri" panose="020F0502020204030204" pitchFamily="34" charset="0"/>
            </a:endParaRPr>
          </a:p>
          <a:p>
            <a:r>
              <a:rPr lang="en-GB" altLang="en-US" sz="2100" dirty="0">
                <a:latin typeface="Calibri" panose="020F0502020204030204" pitchFamily="34" charset="0"/>
              </a:rPr>
              <a:t>Make this available to your SBW tutor on all visits and the class teacher at all times</a:t>
            </a:r>
          </a:p>
          <a:p>
            <a:r>
              <a:rPr lang="en-GB" altLang="en-US" sz="2100" dirty="0">
                <a:latin typeface="Calibri" panose="020F0502020204030204" pitchFamily="34" charset="0"/>
              </a:rPr>
              <a:t>Ensure this is up to date at all times</a:t>
            </a:r>
          </a:p>
          <a:p>
            <a:pPr eaLnBrk="1" hangingPunct="1"/>
            <a:endParaRPr lang="en-GB" altLang="en-US" dirty="0"/>
          </a:p>
        </p:txBody>
      </p:sp>
      <p:pic>
        <p:nvPicPr>
          <p:cNvPr id="2" name="Picture 1">
            <a:extLst>
              <a:ext uri="{FF2B5EF4-FFF2-40B4-BE49-F238E27FC236}">
                <a16:creationId xmlns:a16="http://schemas.microsoft.com/office/drawing/2014/main" id="{BE15AED6-7E82-47E7-88F4-1846F38299FD}"/>
              </a:ext>
            </a:extLst>
          </p:cNvPr>
          <p:cNvPicPr>
            <a:picLocks noChangeAspect="1"/>
          </p:cNvPicPr>
          <p:nvPr/>
        </p:nvPicPr>
        <p:blipFill>
          <a:blip r:embed="rId2"/>
          <a:stretch>
            <a:fillRect/>
          </a:stretch>
        </p:blipFill>
        <p:spPr>
          <a:xfrm>
            <a:off x="3825371" y="1516484"/>
            <a:ext cx="8332110" cy="5206048"/>
          </a:xfrm>
          <a:prstGeom prst="rect">
            <a:avLst/>
          </a:prstGeom>
        </p:spPr>
      </p:pic>
    </p:spTree>
    <p:extLst>
      <p:ext uri="{BB962C8B-B14F-4D97-AF65-F5344CB8AC3E}">
        <p14:creationId xmlns:p14="http://schemas.microsoft.com/office/powerpoint/2010/main" val="3952510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3753-ED77-40A0-9A11-D02B31D18AFF}"/>
              </a:ext>
            </a:extLst>
          </p:cNvPr>
          <p:cNvSpPr>
            <a:spLocks noGrp="1"/>
          </p:cNvSpPr>
          <p:nvPr>
            <p:ph type="title"/>
          </p:nvPr>
        </p:nvSpPr>
        <p:spPr>
          <a:xfrm>
            <a:off x="1261311" y="16042"/>
            <a:ext cx="8610600" cy="1293028"/>
          </a:xfrm>
        </p:spPr>
        <p:txBody>
          <a:bodyPr/>
          <a:lstStyle/>
          <a:p>
            <a:r>
              <a:rPr lang="en-US" dirty="0"/>
              <a:t>See relevant documentation</a:t>
            </a:r>
            <a:endParaRPr lang="en-GB" dirty="0"/>
          </a:p>
        </p:txBody>
      </p:sp>
      <p:sp>
        <p:nvSpPr>
          <p:cNvPr id="3" name="Content Placeholder 2">
            <a:extLst>
              <a:ext uri="{FF2B5EF4-FFF2-40B4-BE49-F238E27FC236}">
                <a16:creationId xmlns:a16="http://schemas.microsoft.com/office/drawing/2014/main" id="{1158E9D9-9B50-4F0F-9432-BFC3214AC41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E5FECFA-3819-4323-B5F4-575DA792FC85}"/>
              </a:ext>
            </a:extLst>
          </p:cNvPr>
          <p:cNvPicPr>
            <a:picLocks noChangeAspect="1"/>
          </p:cNvPicPr>
          <p:nvPr/>
        </p:nvPicPr>
        <p:blipFill>
          <a:blip r:embed="rId2"/>
          <a:stretch>
            <a:fillRect/>
          </a:stretch>
        </p:blipFill>
        <p:spPr>
          <a:xfrm>
            <a:off x="554957" y="1309070"/>
            <a:ext cx="11258550" cy="5019675"/>
          </a:xfrm>
          <a:prstGeom prst="rect">
            <a:avLst/>
          </a:prstGeom>
        </p:spPr>
      </p:pic>
    </p:spTree>
    <p:extLst>
      <p:ext uri="{BB962C8B-B14F-4D97-AF65-F5344CB8AC3E}">
        <p14:creationId xmlns:p14="http://schemas.microsoft.com/office/powerpoint/2010/main" val="133040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38" y="764373"/>
            <a:ext cx="11985523" cy="5518298"/>
          </a:xfrm>
        </p:spPr>
        <p:txBody>
          <a:bodyPr>
            <a:normAutofit/>
          </a:bodyPr>
          <a:lstStyle/>
          <a:p>
            <a:pPr marL="0" lvl="0" indent="0">
              <a:buNone/>
            </a:pPr>
            <a:r>
              <a:rPr lang="en-GB" b="1" dirty="0">
                <a:latin typeface="Calibri" panose="020F0502020204030204" pitchFamily="34" charset="0"/>
              </a:rPr>
              <a:t>For each class you are teaching you should include:</a:t>
            </a:r>
          </a:p>
          <a:p>
            <a:pPr lvl="0"/>
            <a:r>
              <a:rPr lang="en-GB" dirty="0">
                <a:latin typeface="Calibri" panose="020F0502020204030204" pitchFamily="34" charset="0"/>
              </a:rPr>
              <a:t>Individually dated lesson plans for each session: these must include link to curriculum, learning intentions, success criteria, introduction, development and conclusion, resources, key questions, strategies and assessment/homework</a:t>
            </a:r>
          </a:p>
          <a:p>
            <a:r>
              <a:rPr lang="en-GB" dirty="0">
                <a:latin typeface="Calibri" panose="020F0502020204030204" pitchFamily="34" charset="0"/>
              </a:rPr>
              <a:t>Link to subject specification, statements of minimum entitlement, curriculum guidance material …. as appropriate</a:t>
            </a:r>
          </a:p>
          <a:p>
            <a:pPr lvl="0"/>
            <a:r>
              <a:rPr lang="en-GB" dirty="0">
                <a:latin typeface="Calibri" panose="020F0502020204030204" pitchFamily="34" charset="0"/>
              </a:rPr>
              <a:t>Lessons should provide evidence of having incorporated cross curricular skills and thinking skills and personal capabilities </a:t>
            </a:r>
          </a:p>
          <a:p>
            <a:pPr lvl="0"/>
            <a:r>
              <a:rPr lang="en-GB" dirty="0">
                <a:latin typeface="Calibri" panose="020F0502020204030204" pitchFamily="34" charset="0"/>
              </a:rPr>
              <a:t>1 copy </a:t>
            </a:r>
            <a:r>
              <a:rPr lang="en-GB" u="sng" dirty="0">
                <a:latin typeface="Calibri" panose="020F0502020204030204" pitchFamily="34" charset="0"/>
              </a:rPr>
              <a:t>only</a:t>
            </a:r>
            <a:r>
              <a:rPr lang="en-GB" dirty="0">
                <a:latin typeface="Calibri" panose="020F0502020204030204" pitchFamily="34" charset="0"/>
              </a:rPr>
              <a:t> of all resources/activity sheets/assessment activities you are using during class </a:t>
            </a:r>
          </a:p>
          <a:p>
            <a:pPr lvl="0"/>
            <a:r>
              <a:rPr lang="en-GB" dirty="0">
                <a:latin typeface="Calibri" panose="020F0502020204030204" pitchFamily="34" charset="0"/>
              </a:rPr>
              <a:t>Annotate the lessons plan to review the lesson (use updated lesson plan template) </a:t>
            </a:r>
            <a:r>
              <a:rPr lang="en-GB" u="sng" dirty="0">
                <a:latin typeface="Calibri" panose="020F0502020204030204" pitchFamily="34" charset="0"/>
              </a:rPr>
              <a:t>One per day</a:t>
            </a:r>
            <a:r>
              <a:rPr lang="en-GB" dirty="0">
                <a:latin typeface="Calibri" panose="020F0502020204030204" pitchFamily="34" charset="0"/>
              </a:rPr>
              <a:t>. Please ensure you date and label these appropriately.</a:t>
            </a:r>
          </a:p>
          <a:p>
            <a:pPr lvl="0"/>
            <a:endParaRPr lang="en-GB" dirty="0">
              <a:latin typeface="Calibri" panose="020F0502020204030204" pitchFamily="34" charset="0"/>
            </a:endParaRPr>
          </a:p>
          <a:p>
            <a:pPr lvl="0"/>
            <a:r>
              <a:rPr lang="en-GB" dirty="0">
                <a:solidFill>
                  <a:schemeClr val="accent3"/>
                </a:solidFill>
                <a:latin typeface="Calibri" panose="020F0502020204030204" pitchFamily="34" charset="0"/>
              </a:rPr>
              <a:t>See updated lesson plan on Canvas</a:t>
            </a:r>
          </a:p>
          <a:p>
            <a:r>
              <a:rPr lang="en-GB" dirty="0"/>
              <a:t>See exemplar</a:t>
            </a:r>
          </a:p>
          <a:p>
            <a:pPr lvl="0"/>
            <a:endParaRPr lang="en-GB" sz="2100" dirty="0">
              <a:latin typeface="Calibri" panose="020F0502020204030204" pitchFamily="34" charset="0"/>
            </a:endParaRPr>
          </a:p>
          <a:p>
            <a:pPr marL="0" lvl="0" indent="0">
              <a:buNone/>
            </a:pPr>
            <a:endParaRPr lang="en-GB" dirty="0">
              <a:latin typeface="Calibri" panose="020F0502020204030204" pitchFamily="34" charset="0"/>
            </a:endParaRPr>
          </a:p>
        </p:txBody>
      </p:sp>
      <p:sp>
        <p:nvSpPr>
          <p:cNvPr id="5" name="Title 4">
            <a:extLst>
              <a:ext uri="{FF2B5EF4-FFF2-40B4-BE49-F238E27FC236}">
                <a16:creationId xmlns:a16="http://schemas.microsoft.com/office/drawing/2014/main" id="{27B0C0B2-9AF6-4250-9445-34DCBBADBC60}"/>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74972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100584" y="187626"/>
            <a:ext cx="12426696" cy="1080796"/>
          </a:xfrm>
          <a:prstGeom prst="rect">
            <a:avLst/>
          </a:prstGeom>
          <a:solidFill>
            <a:schemeClr val="tx1"/>
          </a:solidFill>
        </p:spPr>
        <p:txBody>
          <a:bodyPr/>
          <a:lstStyle/>
          <a:p>
            <a:pPr algn="ctr"/>
            <a:r>
              <a:rPr lang="en-GB" sz="4640" u="sng">
                <a:solidFill>
                  <a:srgbClr val="002060"/>
                </a:solidFill>
                <a:latin typeface="SassoonPrimaryType" pitchFamily="2" charset="0"/>
              </a:rPr>
              <a:t>The Primary Curriculum</a:t>
            </a:r>
            <a:endParaRPr>
              <a:solidFill>
                <a:srgbClr val="002060"/>
              </a:solidFill>
            </a:endParaRPr>
          </a:p>
        </p:txBody>
      </p:sp>
      <p:sp>
        <p:nvSpPr>
          <p:cNvPr id="147" name="Shape 147"/>
          <p:cNvSpPr>
            <a:spLocks noGrp="1"/>
          </p:cNvSpPr>
          <p:nvPr>
            <p:ph type="body" idx="1"/>
          </p:nvPr>
        </p:nvSpPr>
        <p:spPr>
          <a:xfrm>
            <a:off x="1773466" y="2112604"/>
            <a:ext cx="8643938" cy="4446984"/>
          </a:xfrm>
          <a:prstGeom prst="rect">
            <a:avLst/>
          </a:prstGeom>
        </p:spPr>
        <p:txBody>
          <a:bodyPr/>
          <a:lstStyle/>
          <a:p>
            <a:pPr marL="0" indent="0" defTabSz="262880">
              <a:spcBef>
                <a:spcPts val="1828"/>
              </a:spcBef>
              <a:buNone/>
              <a:defRPr sz="3520" b="1" u="sng"/>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969" y="1051560"/>
            <a:ext cx="10011367" cy="5656305"/>
          </a:xfrm>
          <a:prstGeom prst="rect">
            <a:avLst/>
          </a:prstGeom>
        </p:spPr>
      </p:pic>
    </p:spTree>
    <p:extLst>
      <p:ext uri="{BB962C8B-B14F-4D97-AF65-F5344CB8AC3E}">
        <p14:creationId xmlns:p14="http://schemas.microsoft.com/office/powerpoint/2010/main" val="25191109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84AA-789D-458C-A30A-1E4A742F21BA}"/>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2376D5D4-517F-46AF-B7D3-29A48A81D29B}"/>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B13B0D15-7074-4A9A-B30E-F11CA80200DC}"/>
              </a:ext>
            </a:extLst>
          </p:cNvPr>
          <p:cNvPicPr>
            <a:picLocks noChangeAspect="1"/>
          </p:cNvPicPr>
          <p:nvPr/>
        </p:nvPicPr>
        <p:blipFill>
          <a:blip r:embed="rId2"/>
          <a:stretch>
            <a:fillRect/>
          </a:stretch>
        </p:blipFill>
        <p:spPr>
          <a:xfrm>
            <a:off x="1329746" y="153250"/>
            <a:ext cx="10162674" cy="2074015"/>
          </a:xfrm>
          <a:prstGeom prst="rect">
            <a:avLst/>
          </a:prstGeom>
        </p:spPr>
      </p:pic>
      <p:pic>
        <p:nvPicPr>
          <p:cNvPr id="7" name="Picture 6">
            <a:extLst>
              <a:ext uri="{FF2B5EF4-FFF2-40B4-BE49-F238E27FC236}">
                <a16:creationId xmlns:a16="http://schemas.microsoft.com/office/drawing/2014/main" id="{54E2C57B-1AF8-4BE2-83E5-71B9FCA781F9}"/>
              </a:ext>
            </a:extLst>
          </p:cNvPr>
          <p:cNvPicPr>
            <a:picLocks noChangeAspect="1"/>
          </p:cNvPicPr>
          <p:nvPr/>
        </p:nvPicPr>
        <p:blipFill>
          <a:blip r:embed="rId3"/>
          <a:stretch>
            <a:fillRect/>
          </a:stretch>
        </p:blipFill>
        <p:spPr>
          <a:xfrm>
            <a:off x="119372" y="2105855"/>
            <a:ext cx="5533722" cy="2220839"/>
          </a:xfrm>
          <a:prstGeom prst="rect">
            <a:avLst/>
          </a:prstGeom>
        </p:spPr>
      </p:pic>
      <p:pic>
        <p:nvPicPr>
          <p:cNvPr id="8" name="Picture 7">
            <a:extLst>
              <a:ext uri="{FF2B5EF4-FFF2-40B4-BE49-F238E27FC236}">
                <a16:creationId xmlns:a16="http://schemas.microsoft.com/office/drawing/2014/main" id="{226C89E4-55DD-49D2-AC59-668799B3318F}"/>
              </a:ext>
            </a:extLst>
          </p:cNvPr>
          <p:cNvPicPr>
            <a:picLocks noChangeAspect="1"/>
          </p:cNvPicPr>
          <p:nvPr/>
        </p:nvPicPr>
        <p:blipFill>
          <a:blip r:embed="rId4"/>
          <a:stretch>
            <a:fillRect/>
          </a:stretch>
        </p:blipFill>
        <p:spPr>
          <a:xfrm>
            <a:off x="7724273" y="1242860"/>
            <a:ext cx="4227095" cy="2263372"/>
          </a:xfrm>
          <a:prstGeom prst="rect">
            <a:avLst/>
          </a:prstGeom>
        </p:spPr>
      </p:pic>
      <p:pic>
        <p:nvPicPr>
          <p:cNvPr id="9" name="Picture 8">
            <a:extLst>
              <a:ext uri="{FF2B5EF4-FFF2-40B4-BE49-F238E27FC236}">
                <a16:creationId xmlns:a16="http://schemas.microsoft.com/office/drawing/2014/main" id="{2744A494-F508-4C07-9D8E-CD7A14FF7D94}"/>
              </a:ext>
            </a:extLst>
          </p:cNvPr>
          <p:cNvPicPr>
            <a:picLocks noChangeAspect="1"/>
          </p:cNvPicPr>
          <p:nvPr/>
        </p:nvPicPr>
        <p:blipFill>
          <a:blip r:embed="rId5"/>
          <a:stretch>
            <a:fillRect/>
          </a:stretch>
        </p:blipFill>
        <p:spPr>
          <a:xfrm>
            <a:off x="5527003" y="3344369"/>
            <a:ext cx="2466920" cy="3417378"/>
          </a:xfrm>
          <a:prstGeom prst="rect">
            <a:avLst/>
          </a:prstGeom>
        </p:spPr>
      </p:pic>
    </p:spTree>
    <p:extLst>
      <p:ext uri="{BB962C8B-B14F-4D97-AF65-F5344CB8AC3E}">
        <p14:creationId xmlns:p14="http://schemas.microsoft.com/office/powerpoint/2010/main" val="275829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B13A5-273B-E4C6-79D2-29195EF48D3F}"/>
              </a:ext>
            </a:extLst>
          </p:cNvPr>
          <p:cNvSpPr>
            <a:spLocks noGrp="1"/>
          </p:cNvSpPr>
          <p:nvPr>
            <p:ph idx="1"/>
          </p:nvPr>
        </p:nvSpPr>
        <p:spPr>
          <a:xfrm>
            <a:off x="75518" y="344905"/>
            <a:ext cx="4807307" cy="6023811"/>
          </a:xfrm>
          <a:solidFill>
            <a:schemeClr val="bg2"/>
          </a:solidFill>
        </p:spPr>
        <p:txBody>
          <a:bodyPr vert="horz" lIns="91440" tIns="45720" rIns="91440" bIns="45720" rtlCol="0" anchor="t">
            <a:normAutofit fontScale="92500" lnSpcReduction="20000"/>
          </a:bodyPr>
          <a:lstStyle/>
          <a:p>
            <a:pPr marL="0" indent="0">
              <a:buNone/>
            </a:pPr>
            <a:r>
              <a:rPr lang="en-US" b="1" dirty="0"/>
              <a:t>Supervision and assessment</a:t>
            </a:r>
          </a:p>
          <a:p>
            <a:pPr marL="0" indent="0">
              <a:buNone/>
            </a:pPr>
            <a:r>
              <a:rPr lang="en-US" b="1" dirty="0"/>
              <a:t>See page 10</a:t>
            </a:r>
          </a:p>
          <a:p>
            <a:pPr marL="0" indent="0">
              <a:buNone/>
            </a:pPr>
            <a:endParaRPr lang="en-US" b="1" dirty="0"/>
          </a:p>
          <a:p>
            <a:pPr marL="0" indent="0">
              <a:buNone/>
            </a:pPr>
            <a:r>
              <a:rPr lang="en-US" b="1" dirty="0"/>
              <a:t>On the day of the visit:</a:t>
            </a:r>
          </a:p>
          <a:p>
            <a:endParaRPr lang="en-US" dirty="0"/>
          </a:p>
          <a:p>
            <a:r>
              <a:rPr lang="en-GB" dirty="0"/>
              <a:t>You must have a </a:t>
            </a:r>
            <a:r>
              <a:rPr lang="en-GB" dirty="0">
                <a:solidFill>
                  <a:srgbClr val="FF0000"/>
                </a:solidFill>
              </a:rPr>
              <a:t>hard copy</a:t>
            </a:r>
            <a:r>
              <a:rPr lang="en-GB" dirty="0"/>
              <a:t> of the lesson plan and resources available to hand to the tutor.</a:t>
            </a:r>
            <a:endParaRPr lang="en-US" dirty="0"/>
          </a:p>
          <a:p>
            <a:r>
              <a:rPr lang="en-GB" dirty="0"/>
              <a:t>You must make your e-SBW file available on an electronic device</a:t>
            </a:r>
          </a:p>
          <a:p>
            <a:r>
              <a:rPr lang="en-GB" dirty="0"/>
              <a:t>Ensure your file is up-to-date.</a:t>
            </a:r>
          </a:p>
          <a:p>
            <a:endParaRPr lang="en-GB" dirty="0"/>
          </a:p>
          <a:p>
            <a:pPr marL="0" indent="0">
              <a:buNone/>
            </a:pPr>
            <a:r>
              <a:rPr lang="en-GB" b="1" dirty="0"/>
              <a:t>Questions you may have:</a:t>
            </a:r>
          </a:p>
          <a:p>
            <a:pPr marL="0" indent="0">
              <a:buNone/>
            </a:pPr>
            <a:r>
              <a:rPr lang="en-GB" dirty="0"/>
              <a:t>How will I make arrangements with my tutor to visit?</a:t>
            </a:r>
          </a:p>
          <a:p>
            <a:pPr marL="0" indent="0">
              <a:buNone/>
            </a:pPr>
            <a:r>
              <a:rPr lang="en-GB" dirty="0"/>
              <a:t>What will happen when my tutor visits?</a:t>
            </a:r>
          </a:p>
          <a:p>
            <a:pPr marL="0" indent="0">
              <a:buNone/>
            </a:pPr>
            <a:endParaRPr lang="en-GB" dirty="0"/>
          </a:p>
          <a:p>
            <a:pPr marL="0" indent="0">
              <a:buNone/>
            </a:pPr>
            <a:r>
              <a:rPr lang="en-GB" dirty="0"/>
              <a:t>Any others?</a:t>
            </a:r>
          </a:p>
          <a:p>
            <a:endParaRPr lang="en-US" dirty="0"/>
          </a:p>
        </p:txBody>
      </p:sp>
      <p:sp>
        <p:nvSpPr>
          <p:cNvPr id="4" name="Content Placeholder 2">
            <a:extLst>
              <a:ext uri="{FF2B5EF4-FFF2-40B4-BE49-F238E27FC236}">
                <a16:creationId xmlns:a16="http://schemas.microsoft.com/office/drawing/2014/main" id="{EEF6C507-DC77-433F-AC10-536E5BAE16F6}"/>
              </a:ext>
            </a:extLst>
          </p:cNvPr>
          <p:cNvSpPr>
            <a:spLocks noGrp="1"/>
          </p:cNvSpPr>
          <p:nvPr/>
        </p:nvSpPr>
        <p:spPr>
          <a:xfrm>
            <a:off x="6935689" y="252995"/>
            <a:ext cx="4724400" cy="2754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GB"/>
          </a:p>
          <a:p>
            <a:endParaRPr lang="en-GB"/>
          </a:p>
          <a:p>
            <a:endParaRPr lang="en-GB"/>
          </a:p>
          <a:p>
            <a:endParaRPr lang="en-GB"/>
          </a:p>
          <a:p>
            <a:endParaRPr lang="en-GB"/>
          </a:p>
        </p:txBody>
      </p:sp>
      <p:pic>
        <p:nvPicPr>
          <p:cNvPr id="5" name="Picture 4">
            <a:extLst>
              <a:ext uri="{FF2B5EF4-FFF2-40B4-BE49-F238E27FC236}">
                <a16:creationId xmlns:a16="http://schemas.microsoft.com/office/drawing/2014/main" id="{A6CF4292-439C-4CE3-B3B9-BF1E7245E619}"/>
              </a:ext>
            </a:extLst>
          </p:cNvPr>
          <p:cNvPicPr>
            <a:picLocks noChangeAspect="1"/>
          </p:cNvPicPr>
          <p:nvPr/>
        </p:nvPicPr>
        <p:blipFill>
          <a:blip r:embed="rId2"/>
          <a:stretch>
            <a:fillRect/>
          </a:stretch>
        </p:blipFill>
        <p:spPr>
          <a:xfrm>
            <a:off x="5619750" y="2952750"/>
            <a:ext cx="952500" cy="952500"/>
          </a:xfrm>
          <a:prstGeom prst="rect">
            <a:avLst/>
          </a:prstGeom>
        </p:spPr>
      </p:pic>
      <p:pic>
        <p:nvPicPr>
          <p:cNvPr id="7" name="Picture 6">
            <a:extLst>
              <a:ext uri="{FF2B5EF4-FFF2-40B4-BE49-F238E27FC236}">
                <a16:creationId xmlns:a16="http://schemas.microsoft.com/office/drawing/2014/main" id="{6A9DDAB1-DE33-41CB-A5B2-991D2D3D33B3}"/>
              </a:ext>
            </a:extLst>
          </p:cNvPr>
          <p:cNvPicPr>
            <a:picLocks noChangeAspect="1"/>
          </p:cNvPicPr>
          <p:nvPr/>
        </p:nvPicPr>
        <p:blipFill>
          <a:blip r:embed="rId3"/>
          <a:stretch>
            <a:fillRect/>
          </a:stretch>
        </p:blipFill>
        <p:spPr>
          <a:xfrm>
            <a:off x="5086051" y="1457050"/>
            <a:ext cx="7030431" cy="3943900"/>
          </a:xfrm>
          <a:prstGeom prst="rect">
            <a:avLst/>
          </a:prstGeom>
        </p:spPr>
      </p:pic>
    </p:spTree>
    <p:extLst>
      <p:ext uri="{BB962C8B-B14F-4D97-AF65-F5344CB8AC3E}">
        <p14:creationId xmlns:p14="http://schemas.microsoft.com/office/powerpoint/2010/main" val="108211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E02A13B-CA5B-496F-A9E3-8DE3184F0F5C}" type="slidenum">
              <a:rPr lang="en-GB" altLang="en-US" sz="1400"/>
              <a:pPr>
                <a:spcBef>
                  <a:spcPct val="0"/>
                </a:spcBef>
                <a:buClrTx/>
                <a:buSzTx/>
                <a:buFontTx/>
                <a:buNone/>
              </a:pPr>
              <a:t>19</a:t>
            </a:fld>
            <a:endParaRPr lang="en-GB" altLang="en-US" sz="1400"/>
          </a:p>
        </p:txBody>
      </p:sp>
      <p:sp>
        <p:nvSpPr>
          <p:cNvPr id="35843" name="Rectangle 2"/>
          <p:cNvSpPr>
            <a:spLocks noGrp="1" noChangeArrowheads="1"/>
          </p:cNvSpPr>
          <p:nvPr>
            <p:ph type="title"/>
          </p:nvPr>
        </p:nvSpPr>
        <p:spPr/>
        <p:txBody>
          <a:bodyPr/>
          <a:lstStyle/>
          <a:p>
            <a:pPr eaLnBrk="1" hangingPunct="1"/>
            <a:r>
              <a:rPr lang="en-GB" altLang="en-US">
                <a:latin typeface="Calibri" panose="020F0502020204030204" pitchFamily="34" charset="0"/>
              </a:rPr>
              <a:t>     </a:t>
            </a:r>
          </a:p>
        </p:txBody>
      </p:sp>
      <p:sp>
        <p:nvSpPr>
          <p:cNvPr id="35844" name="Rectangle 3"/>
          <p:cNvSpPr>
            <a:spLocks noGrp="1" noChangeArrowheads="1"/>
          </p:cNvSpPr>
          <p:nvPr>
            <p:ph type="body" idx="1"/>
          </p:nvPr>
        </p:nvSpPr>
        <p:spPr>
          <a:xfrm>
            <a:off x="192505" y="653143"/>
            <a:ext cx="11313695" cy="5908077"/>
          </a:xfrm>
        </p:spPr>
        <p:txBody>
          <a:bodyPr vert="horz" lIns="91440" tIns="45720" rIns="91440" bIns="45720" rtlCol="0" anchor="t">
            <a:normAutofit/>
          </a:bodyPr>
          <a:lstStyle/>
          <a:p>
            <a:pPr marL="0" indent="0">
              <a:buNone/>
            </a:pPr>
            <a:endParaRPr lang="en-GB" altLang="en-US" sz="1900" dirty="0">
              <a:solidFill>
                <a:schemeClr val="accent3"/>
              </a:solidFill>
              <a:latin typeface="Calibri" panose="020F0502020204030204" pitchFamily="34" charset="0"/>
            </a:endParaRPr>
          </a:p>
          <a:p>
            <a:pPr marL="0" indent="0">
              <a:buNone/>
            </a:pPr>
            <a:r>
              <a:rPr lang="en-US" altLang="en-US" sz="1900" b="1" dirty="0">
                <a:latin typeface="Calibri" panose="020F0502020204030204" pitchFamily="34" charset="0"/>
              </a:rPr>
              <a:t>At the end of placement, the following forms need completed and submitted to placements:</a:t>
            </a:r>
          </a:p>
          <a:p>
            <a:pPr marL="0" indent="0">
              <a:buNone/>
            </a:pPr>
            <a:endParaRPr lang="en-US" altLang="en-US" sz="1900" b="1" dirty="0">
              <a:latin typeface="Calibri" panose="020F0502020204030204" pitchFamily="34" charset="0"/>
            </a:endParaRPr>
          </a:p>
          <a:p>
            <a:pPr lvl="1"/>
            <a:r>
              <a:rPr lang="en-US" altLang="en-US" sz="1600" b="1" dirty="0" err="1">
                <a:latin typeface="Calibri" panose="020F0502020204030204" pitchFamily="34" charset="0"/>
              </a:rPr>
              <a:t>BEd</a:t>
            </a:r>
            <a:r>
              <a:rPr lang="en-US" altLang="en-US" sz="1600" b="1" dirty="0">
                <a:latin typeface="Calibri" panose="020F0502020204030204" pitchFamily="34" charset="0"/>
              </a:rPr>
              <a:t> Post Primary School Record Form </a:t>
            </a:r>
          </a:p>
          <a:p>
            <a:pPr lvl="2"/>
            <a:r>
              <a:rPr lang="en-US" sz="1600" dirty="0">
                <a:latin typeface="Calibri" panose="020F0502020204030204" pitchFamily="34" charset="0"/>
                <a:ea typeface="Times New Roman" panose="02020603050405020304" pitchFamily="18" charset="0"/>
              </a:rPr>
              <a:t>This now being done through the placement software  - you will be required to c</a:t>
            </a:r>
            <a:r>
              <a:rPr lang="en-US" altLang="en-US" sz="1600" dirty="0">
                <a:latin typeface="Calibri" panose="020F0502020204030204" pitchFamily="34" charset="0"/>
              </a:rPr>
              <a:t>omplete the front of the form and leave it with the class teacher who will complete the back of the form. The form will be returned by the Principal/teacher tutor.</a:t>
            </a:r>
            <a:endParaRPr lang="en-US" dirty="0">
              <a:latin typeface="Calibri" panose="020F0502020204030204" pitchFamily="34" charset="0"/>
              <a:ea typeface="Times New Roman" panose="02020603050405020304" pitchFamily="18" charset="0"/>
            </a:endParaRPr>
          </a:p>
          <a:p>
            <a:pPr lvl="3"/>
            <a:r>
              <a:rPr lang="en-US" dirty="0">
                <a:latin typeface="Calibri"/>
                <a:ea typeface="Times New Roman" panose="02020603050405020304" pitchFamily="18" charset="0"/>
                <a:cs typeface="Calibri"/>
              </a:rPr>
              <a:t>You will have received separate guidance on how to access the Placement Software.</a:t>
            </a:r>
          </a:p>
          <a:p>
            <a:pPr marL="914400" lvl="2" indent="0">
              <a:buNone/>
            </a:pPr>
            <a:endParaRPr lang="en-US" altLang="en-US" sz="1600" b="1" dirty="0">
              <a:latin typeface="Calibri" panose="020F0502020204030204" pitchFamily="34" charset="0"/>
            </a:endParaRPr>
          </a:p>
          <a:p>
            <a:pPr lvl="1"/>
            <a:r>
              <a:rPr lang="en-US" altLang="en-US" sz="1600" b="1" dirty="0">
                <a:latin typeface="Calibri" panose="020F0502020204030204" pitchFamily="34" charset="0"/>
              </a:rPr>
              <a:t>Travel Claim Form</a:t>
            </a:r>
            <a:r>
              <a:rPr lang="en-US" altLang="en-US" sz="1600" dirty="0">
                <a:latin typeface="Calibri" panose="020F0502020204030204" pitchFamily="34" charset="0"/>
              </a:rPr>
              <a:t> (where applicable)</a:t>
            </a:r>
          </a:p>
          <a:p>
            <a:pPr lvl="2"/>
            <a:r>
              <a:rPr lang="en-US" altLang="en-US" sz="1600" dirty="0">
                <a:latin typeface="Calibri" panose="020F0502020204030204" pitchFamily="34" charset="0"/>
              </a:rPr>
              <a:t>See page 9, Guide to SBW.</a:t>
            </a:r>
          </a:p>
          <a:p>
            <a:pPr lvl="2"/>
            <a:endParaRPr lang="en-GB" altLang="en-US" sz="1600" dirty="0">
              <a:latin typeface="Calibri" panose="020F0502020204030204" pitchFamily="34" charset="0"/>
            </a:endParaRPr>
          </a:p>
          <a:p>
            <a:pPr marL="0" indent="0">
              <a:buNone/>
            </a:pPr>
            <a:r>
              <a:rPr lang="en-GB" altLang="en-US" sz="1600" b="1" u="sng" dirty="0">
                <a:latin typeface="Calibri" panose="020F0502020204030204" pitchFamily="34" charset="0"/>
              </a:rPr>
              <a:t>Please make sure you…..</a:t>
            </a:r>
          </a:p>
          <a:p>
            <a:r>
              <a:rPr lang="en-GB" altLang="en-US" sz="1900" dirty="0">
                <a:latin typeface="Calibri" panose="020F0502020204030204" pitchFamily="34" charset="0"/>
              </a:rPr>
              <a:t>Return any borrowed materials to your placement school</a:t>
            </a:r>
          </a:p>
          <a:p>
            <a:r>
              <a:rPr lang="en-GB" altLang="en-US" sz="1900" dirty="0">
                <a:latin typeface="Calibri" panose="020F0502020204030204" pitchFamily="34" charset="0"/>
              </a:rPr>
              <a:t>Ensure all meals/refreshments have been paid for </a:t>
            </a:r>
          </a:p>
          <a:p>
            <a:pPr eaLnBrk="1" hangingPunct="1"/>
            <a:r>
              <a:rPr lang="en-GB" altLang="en-US" sz="1900" dirty="0">
                <a:latin typeface="Calibri" panose="020F0502020204030204" pitchFamily="34" charset="0"/>
              </a:rPr>
              <a:t>Complete the necessary forms</a:t>
            </a:r>
          </a:p>
          <a:p>
            <a:pPr eaLnBrk="1" hangingPunct="1"/>
            <a:r>
              <a:rPr lang="en-GB" altLang="en-US" sz="1900" dirty="0">
                <a:latin typeface="Calibri" panose="020F0502020204030204" pitchFamily="34" charset="0"/>
              </a:rPr>
              <a:t>Be sure to thank the school for having you and thank for guidance/support.  Remember you are guests in their school!</a:t>
            </a:r>
          </a:p>
          <a:p>
            <a:pPr eaLnBrk="1" hangingPunct="1"/>
            <a:endParaRPr lang="en-GB" altLang="en-US" sz="1900" dirty="0">
              <a:latin typeface="Calibri" panose="020F0502020204030204" pitchFamily="34" charset="0"/>
            </a:endParaRPr>
          </a:p>
          <a:p>
            <a:pPr eaLnBrk="1" hangingPunct="1"/>
            <a:endParaRPr lang="en-GB" altLang="en-US" sz="1900" dirty="0">
              <a:latin typeface="Calibri" panose="020F0502020204030204" pitchFamily="34" charset="0"/>
            </a:endParaRPr>
          </a:p>
          <a:p>
            <a:pPr eaLnBrk="1" hangingPunct="1"/>
            <a:endParaRPr lang="en-GB" altLang="en-US" sz="2000" dirty="0">
              <a:latin typeface="Calibri" panose="020F0502020204030204" pitchFamily="34" charset="0"/>
            </a:endParaRPr>
          </a:p>
          <a:p>
            <a:pPr eaLnBrk="1" hangingPunct="1"/>
            <a:endParaRPr lang="en-GB" altLang="en-US" dirty="0"/>
          </a:p>
        </p:txBody>
      </p:sp>
    </p:spTree>
    <p:extLst>
      <p:ext uri="{BB962C8B-B14F-4D97-AF65-F5344CB8AC3E}">
        <p14:creationId xmlns:p14="http://schemas.microsoft.com/office/powerpoint/2010/main" val="267928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458" y="1139483"/>
            <a:ext cx="11518490" cy="5604387"/>
          </a:xfrm>
        </p:spPr>
        <p:txBody>
          <a:bodyPr>
            <a:normAutofit fontScale="77500" lnSpcReduction="20000"/>
          </a:bodyPr>
          <a:lstStyle/>
          <a:p>
            <a:pPr marL="0" indent="0">
              <a:buNone/>
            </a:pPr>
            <a:r>
              <a:rPr lang="en-GB" b="1"/>
              <a:t> </a:t>
            </a:r>
            <a:endParaRPr lang="en-GB"/>
          </a:p>
          <a:p>
            <a:pPr marL="0" indent="0">
              <a:buNone/>
            </a:pPr>
            <a:r>
              <a:rPr lang="en-GB" b="1"/>
              <a:t>Learning Outcomes</a:t>
            </a:r>
          </a:p>
          <a:p>
            <a:r>
              <a:rPr lang="en-GB"/>
              <a:t>By the end of the course students should be able to:</a:t>
            </a:r>
          </a:p>
          <a:p>
            <a:pPr lvl="0" fontAlgn="base"/>
            <a:r>
              <a:rPr lang="en-GB"/>
              <a:t>Plan lessons in their applicable subjects and other areas such as LLW;  </a:t>
            </a:r>
          </a:p>
          <a:p>
            <a:pPr lvl="0" fontAlgn="base"/>
            <a:r>
              <a:rPr lang="en-GB"/>
              <a:t>Deliver lessons competently in their applicable subjects and other areas such as LLW;  </a:t>
            </a:r>
          </a:p>
          <a:p>
            <a:pPr lvl="0" fontAlgn="base"/>
            <a:r>
              <a:rPr lang="en-GB"/>
              <a:t>Reflect on their teaching using the GTCNI competences;  </a:t>
            </a:r>
          </a:p>
          <a:p>
            <a:pPr lvl="0" fontAlgn="base"/>
            <a:r>
              <a:rPr lang="en-GB"/>
              <a:t>Develop personal skills in UICT, literacy, numeracy and study skills; </a:t>
            </a:r>
          </a:p>
          <a:p>
            <a:pPr lvl="0" fontAlgn="base"/>
            <a:r>
              <a:rPr lang="en-GB"/>
              <a:t>Develop awareness of child protection and safeguarding procedures for school-based work (SBW). </a:t>
            </a:r>
          </a:p>
          <a:p>
            <a:pPr marL="0" indent="0">
              <a:buNone/>
            </a:pPr>
            <a:endParaRPr lang="en-GB"/>
          </a:p>
          <a:p>
            <a:pPr marL="0" indent="0">
              <a:buNone/>
            </a:pPr>
            <a:r>
              <a:rPr lang="en-GB" b="1"/>
              <a:t>Transferable skills</a:t>
            </a:r>
            <a:r>
              <a:rPr lang="en-GB"/>
              <a:t>      Students will be able to: </a:t>
            </a:r>
          </a:p>
          <a:p>
            <a:pPr lvl="0"/>
            <a:r>
              <a:rPr lang="en-GB"/>
              <a:t>Employ a VLE effectively for planning and dissemination of resources; </a:t>
            </a:r>
          </a:p>
          <a:p>
            <a:pPr lvl="0"/>
            <a:r>
              <a:rPr lang="en-GB"/>
              <a:t>Communicate effectively with peers, pupils and other professionals orally and in writing; </a:t>
            </a:r>
          </a:p>
          <a:p>
            <a:pPr lvl="0"/>
            <a:r>
              <a:rPr lang="en-GB"/>
              <a:t>Demonstrate satisfactory competence in numeracy skills and incorporate such skills as part of their lesson planning;</a:t>
            </a:r>
          </a:p>
          <a:p>
            <a:pPr lvl="0"/>
            <a:r>
              <a:rPr lang="en-GB"/>
              <a:t>Present subject knowledge in an effective and well-managed manner;</a:t>
            </a:r>
          </a:p>
          <a:p>
            <a:pPr lvl="0"/>
            <a:r>
              <a:rPr lang="en-GB"/>
              <a:t>Use their voice effectively in a classroom environment;</a:t>
            </a:r>
          </a:p>
          <a:p>
            <a:pPr lvl="0"/>
            <a:r>
              <a:rPr lang="en-GB"/>
              <a:t>Employ a range of effective personal study skills;</a:t>
            </a:r>
          </a:p>
          <a:p>
            <a:pPr lvl="0"/>
            <a:r>
              <a:rPr lang="en-GB"/>
              <a:t>Begin to manage behaviour within a classroom environment.</a:t>
            </a:r>
          </a:p>
          <a:p>
            <a:endParaRPr lang="en-GB"/>
          </a:p>
        </p:txBody>
      </p:sp>
      <p:sp>
        <p:nvSpPr>
          <p:cNvPr id="5" name="Title 4">
            <a:extLst>
              <a:ext uri="{FF2B5EF4-FFF2-40B4-BE49-F238E27FC236}">
                <a16:creationId xmlns:a16="http://schemas.microsoft.com/office/drawing/2014/main" id="{F88AD069-19B9-4503-BA56-608E3F4DDBDC}"/>
              </a:ext>
            </a:extLst>
          </p:cNvPr>
          <p:cNvSpPr>
            <a:spLocks noGrp="1"/>
          </p:cNvSpPr>
          <p:nvPr>
            <p:ph type="title"/>
          </p:nvPr>
        </p:nvSpPr>
        <p:spPr/>
        <p:txBody>
          <a:bodyPr/>
          <a:lstStyle/>
          <a:p>
            <a:endParaRPr lang="en-GB"/>
          </a:p>
        </p:txBody>
      </p:sp>
      <p:sp>
        <p:nvSpPr>
          <p:cNvPr id="6" name="Title 1">
            <a:extLst>
              <a:ext uri="{FF2B5EF4-FFF2-40B4-BE49-F238E27FC236}">
                <a16:creationId xmlns:a16="http://schemas.microsoft.com/office/drawing/2014/main" id="{C29F998C-F884-44ED-889E-2666CB78B35C}"/>
              </a:ext>
            </a:extLst>
          </p:cNvPr>
          <p:cNvSpPr txBox="1">
            <a:spLocks/>
          </p:cNvSpPr>
          <p:nvPr/>
        </p:nvSpPr>
        <p:spPr>
          <a:xfrm>
            <a:off x="383458" y="0"/>
            <a:ext cx="11535508" cy="1139483"/>
          </a:xfrm>
          <a:prstGeom prst="rect">
            <a:avLst/>
          </a:prstGeom>
          <a:solidFill>
            <a:schemeClr val="accent3">
              <a:lumMod val="40000"/>
              <a:lumOff val="60000"/>
            </a:scheme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5400" b="1">
                <a:solidFill>
                  <a:schemeClr val="bg2"/>
                </a:solidFill>
                <a:latin typeface="Calibri" panose="020F0502020204030204" pitchFamily="34" charset="0"/>
              </a:rPr>
              <a:t>Preparation for placement</a:t>
            </a:r>
          </a:p>
        </p:txBody>
      </p:sp>
    </p:spTree>
    <p:extLst>
      <p:ext uri="{BB962C8B-B14F-4D97-AF65-F5344CB8AC3E}">
        <p14:creationId xmlns:p14="http://schemas.microsoft.com/office/powerpoint/2010/main" val="63093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6222567-607B-4AB0-A2EE-164CC00D0A76}"/>
              </a:ext>
            </a:extLst>
          </p:cNvPr>
          <p:cNvSpPr txBox="1"/>
          <p:nvPr/>
        </p:nvSpPr>
        <p:spPr>
          <a:xfrm>
            <a:off x="3834062" y="922420"/>
            <a:ext cx="4195011" cy="5053263"/>
          </a:xfrm>
          <a:prstGeom prst="rect">
            <a:avLst/>
          </a:prstGeom>
          <a:solidFill>
            <a:schemeClr val="tx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E06C301C-1000-4945-ADE0-5090CEE974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85962" y="1210427"/>
            <a:ext cx="3562350" cy="4276725"/>
          </a:xfrm>
          <a:prstGeom prst="rect">
            <a:avLst/>
          </a:prstGeom>
        </p:spPr>
      </p:pic>
    </p:spTree>
    <p:extLst>
      <p:ext uri="{BB962C8B-B14F-4D97-AF65-F5344CB8AC3E}">
        <p14:creationId xmlns:p14="http://schemas.microsoft.com/office/powerpoint/2010/main" val="278110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794C40-D7C4-46C2-9205-9B0DE95F0C0D}"/>
              </a:ext>
            </a:extLst>
          </p:cNvPr>
          <p:cNvSpPr>
            <a:spLocks noGrp="1"/>
          </p:cNvSpPr>
          <p:nvPr>
            <p:ph type="body" idx="1"/>
          </p:nvPr>
        </p:nvSpPr>
        <p:spPr>
          <a:xfrm>
            <a:off x="3392904" y="200526"/>
            <a:ext cx="8643131" cy="434349"/>
          </a:xfrm>
        </p:spPr>
        <p:txBody>
          <a:bodyPr>
            <a:noAutofit/>
          </a:bodyPr>
          <a:lstStyle/>
          <a:p>
            <a:r>
              <a:rPr lang="en-US" sz="4400" dirty="0"/>
              <a:t>Key document on Canvas</a:t>
            </a:r>
          </a:p>
          <a:p>
            <a:r>
              <a:rPr lang="en-US" sz="4400" dirty="0"/>
              <a:t>Guide to SBW 2025-2026</a:t>
            </a:r>
            <a:endParaRPr lang="en-GB" sz="4400" dirty="0"/>
          </a:p>
        </p:txBody>
      </p:sp>
      <p:pic>
        <p:nvPicPr>
          <p:cNvPr id="5" name="Picture 4">
            <a:extLst>
              <a:ext uri="{FF2B5EF4-FFF2-40B4-BE49-F238E27FC236}">
                <a16:creationId xmlns:a16="http://schemas.microsoft.com/office/drawing/2014/main" id="{C876E62D-3F6C-4B4A-85E4-7612C58B5727}"/>
              </a:ext>
            </a:extLst>
          </p:cNvPr>
          <p:cNvPicPr>
            <a:picLocks noChangeAspect="1"/>
          </p:cNvPicPr>
          <p:nvPr/>
        </p:nvPicPr>
        <p:blipFill>
          <a:blip r:embed="rId2"/>
          <a:stretch>
            <a:fillRect/>
          </a:stretch>
        </p:blipFill>
        <p:spPr>
          <a:xfrm>
            <a:off x="5390147" y="2053294"/>
            <a:ext cx="6023811" cy="4499906"/>
          </a:xfrm>
          <a:prstGeom prst="rect">
            <a:avLst/>
          </a:prstGeom>
        </p:spPr>
      </p:pic>
      <p:sp>
        <p:nvSpPr>
          <p:cNvPr id="6" name="TextBox 5">
            <a:extLst>
              <a:ext uri="{FF2B5EF4-FFF2-40B4-BE49-F238E27FC236}">
                <a16:creationId xmlns:a16="http://schemas.microsoft.com/office/drawing/2014/main" id="{6F5722A9-4660-45B8-B537-FCD06F738935}"/>
              </a:ext>
            </a:extLst>
          </p:cNvPr>
          <p:cNvSpPr txBox="1"/>
          <p:nvPr/>
        </p:nvSpPr>
        <p:spPr>
          <a:xfrm>
            <a:off x="77984" y="1051148"/>
            <a:ext cx="4806837" cy="4524315"/>
          </a:xfrm>
          <a:prstGeom prst="rect">
            <a:avLst/>
          </a:prstGeom>
          <a:noFill/>
        </p:spPr>
        <p:txBody>
          <a:bodyPr wrap="square" rtlCol="0">
            <a:spAutoFit/>
          </a:bodyPr>
          <a:lstStyle/>
          <a:p>
            <a:r>
              <a:rPr lang="en-US" b="1" dirty="0">
                <a:solidFill>
                  <a:schemeClr val="accent6">
                    <a:lumMod val="60000"/>
                    <a:lumOff val="40000"/>
                  </a:schemeClr>
                </a:solidFill>
              </a:rPr>
              <a:t>Professionalism (</a:t>
            </a:r>
            <a:r>
              <a:rPr lang="en-US" b="1" dirty="0" err="1">
                <a:solidFill>
                  <a:schemeClr val="accent6">
                    <a:lumMod val="60000"/>
                    <a:lumOff val="40000"/>
                  </a:schemeClr>
                </a:solidFill>
              </a:rPr>
              <a:t>Pg</a:t>
            </a:r>
            <a:r>
              <a:rPr lang="en-US" b="1" dirty="0">
                <a:solidFill>
                  <a:schemeClr val="accent6">
                    <a:lumMod val="60000"/>
                    <a:lumOff val="40000"/>
                  </a:schemeClr>
                </a:solidFill>
              </a:rPr>
              <a:t> 5)</a:t>
            </a:r>
          </a:p>
          <a:p>
            <a:pPr marL="285750" indent="-285750">
              <a:buFont typeface="Arial" panose="020B0604020202020204" pitchFamily="34" charset="0"/>
              <a:buChar char="•"/>
            </a:pPr>
            <a:r>
              <a:rPr lang="en-US" dirty="0"/>
              <a:t>Preparing for lessons</a:t>
            </a:r>
          </a:p>
          <a:p>
            <a:pPr marL="285750" indent="-285750">
              <a:buFont typeface="Arial" panose="020B0604020202020204" pitchFamily="34" charset="0"/>
              <a:buChar char="•"/>
            </a:pPr>
            <a:r>
              <a:rPr lang="en-US" dirty="0"/>
              <a:t>Contributing fully to the life of the school</a:t>
            </a:r>
          </a:p>
          <a:p>
            <a:pPr marL="285750" indent="-285750">
              <a:buFont typeface="Arial" panose="020B0604020202020204" pitchFamily="34" charset="0"/>
              <a:buChar char="•"/>
            </a:pPr>
            <a:r>
              <a:rPr lang="en-US" dirty="0"/>
              <a:t>Professional dress code, punctuality, professional interaction</a:t>
            </a:r>
          </a:p>
          <a:p>
            <a:pPr marL="285750" indent="-285750">
              <a:buFont typeface="Arial" panose="020B0604020202020204" pitchFamily="34" charset="0"/>
              <a:buChar char="•"/>
            </a:pPr>
            <a:r>
              <a:rPr lang="en-US" dirty="0"/>
              <a:t>Seeking advice from staff members</a:t>
            </a:r>
          </a:p>
          <a:p>
            <a:pPr marL="285750" indent="-285750">
              <a:buFont typeface="Arial" panose="020B0604020202020204" pitchFamily="34" charset="0"/>
              <a:buChar char="•"/>
            </a:pPr>
            <a:r>
              <a:rPr lang="en-US" dirty="0"/>
              <a:t>Awareness of school policies</a:t>
            </a:r>
          </a:p>
          <a:p>
            <a:pPr marL="285750" indent="-285750">
              <a:buFont typeface="Arial" panose="020B0604020202020204" pitchFamily="34" charset="0"/>
              <a:buChar char="•"/>
            </a:pPr>
            <a:r>
              <a:rPr lang="en-US" dirty="0"/>
              <a:t>Use of confidential information</a:t>
            </a:r>
          </a:p>
          <a:p>
            <a:pPr marL="285750" indent="-285750">
              <a:buFont typeface="Arial" panose="020B0604020202020204" pitchFamily="34" charset="0"/>
              <a:buChar char="•"/>
            </a:pPr>
            <a:r>
              <a:rPr lang="en-US" dirty="0"/>
              <a:t>Social media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ighlight>
                  <a:srgbClr val="000080"/>
                </a:highlight>
              </a:rPr>
              <a:t>Guidance regarding field trips, attendance/absences, schools closures, issues and concerns</a:t>
            </a:r>
          </a:p>
          <a:p>
            <a:pPr marL="285750" indent="-285750">
              <a:buFont typeface="Arial" panose="020B0604020202020204" pitchFamily="34" charset="0"/>
              <a:buChar char="•"/>
            </a:pPr>
            <a:endParaRPr lang="en-US" dirty="0"/>
          </a:p>
          <a:p>
            <a:endParaRPr lang="en-GB" dirty="0"/>
          </a:p>
        </p:txBody>
      </p:sp>
    </p:spTree>
    <p:extLst>
      <p:ext uri="{BB962C8B-B14F-4D97-AF65-F5344CB8AC3E}">
        <p14:creationId xmlns:p14="http://schemas.microsoft.com/office/powerpoint/2010/main" val="345145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2291" name="Rectangle 2"/>
          <p:cNvSpPr>
            <a:spLocks noGrp="1" noChangeArrowheads="1"/>
          </p:cNvSpPr>
          <p:nvPr>
            <p:ph type="title"/>
          </p:nvPr>
        </p:nvSpPr>
        <p:spPr>
          <a:xfrm>
            <a:off x="685799" y="764373"/>
            <a:ext cx="3977639" cy="1600200"/>
          </a:xfrm>
        </p:spPr>
        <p:txBody>
          <a:bodyPr anchor="b">
            <a:normAutofit/>
          </a:bodyPr>
          <a:lstStyle/>
          <a:p>
            <a:pPr algn="l"/>
            <a:r>
              <a:rPr lang="en-GB" sz="3200" b="1">
                <a:latin typeface="Calibri" panose="020F0502020204030204" pitchFamily="34" charset="0"/>
                <a:cs typeface="Calibri" panose="020F0502020204030204" pitchFamily="34" charset="0"/>
              </a:rPr>
              <a:t>Stranmillis Placement Contract</a:t>
            </a:r>
          </a:p>
        </p:txBody>
      </p:sp>
      <p:sp>
        <p:nvSpPr>
          <p:cNvPr id="12290" name="Slide Number Placeholder 5"/>
          <p:cNvSpPr>
            <a:spLocks noGrp="1"/>
          </p:cNvSpPr>
          <p:nvPr>
            <p:ph type="sldNum" sz="quarter" idx="12"/>
          </p:nvPr>
        </p:nvSpPr>
        <p:spPr>
          <a:xfrm>
            <a:off x="8763000" y="38100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90000"/>
              </a:lnSpc>
              <a:spcBef>
                <a:spcPct val="0"/>
              </a:spcBef>
              <a:spcAft>
                <a:spcPts val="600"/>
              </a:spcAft>
              <a:buClrTx/>
              <a:buSzTx/>
              <a:buFontTx/>
              <a:buNone/>
            </a:pPr>
            <a:fld id="{A40101A5-F6C1-453F-B612-29D82E7F9BBA}" type="slidenum">
              <a:rPr lang="en-GB" altLang="en-US" sz="1800"/>
              <a:pPr>
                <a:lnSpc>
                  <a:spcPct val="90000"/>
                </a:lnSpc>
                <a:spcBef>
                  <a:spcPct val="0"/>
                </a:spcBef>
                <a:spcAft>
                  <a:spcPts val="600"/>
                </a:spcAft>
                <a:buClrTx/>
                <a:buSzTx/>
                <a:buFontTx/>
                <a:buNone/>
              </a:pPr>
              <a:t>4</a:t>
            </a:fld>
            <a:endParaRPr lang="en-GB" altLang="en-US" sz="1800"/>
          </a:p>
        </p:txBody>
      </p:sp>
      <p:sp>
        <p:nvSpPr>
          <p:cNvPr id="12292" name="Rectangle 3"/>
          <p:cNvSpPr>
            <a:spLocks noGrp="1" noChangeArrowheads="1"/>
          </p:cNvSpPr>
          <p:nvPr>
            <p:ph type="body" idx="1"/>
          </p:nvPr>
        </p:nvSpPr>
        <p:spPr>
          <a:xfrm>
            <a:off x="293936" y="2382821"/>
            <a:ext cx="4369503" cy="3835864"/>
          </a:xfrm>
        </p:spPr>
        <p:txBody>
          <a:bodyPr>
            <a:normAutofit fontScale="92500" lnSpcReduction="10000"/>
          </a:bodyPr>
          <a:lstStyle/>
          <a:p>
            <a:pPr lvl="1"/>
            <a:r>
              <a:rPr lang="en-GB" altLang="en-US" sz="2600" dirty="0">
                <a:solidFill>
                  <a:schemeClr val="accent3"/>
                </a:solidFill>
                <a:latin typeface="Calibri" panose="020F0502020204030204" pitchFamily="34" charset="0"/>
                <a:cs typeface="Calibri" panose="020F0502020204030204" pitchFamily="34" charset="0"/>
              </a:rPr>
              <a:t>Sign and place at front of SBW file</a:t>
            </a:r>
          </a:p>
          <a:p>
            <a:pPr marL="0" indent="0">
              <a:buNone/>
            </a:pPr>
            <a:r>
              <a:rPr lang="en-GB" altLang="en-US" sz="1600" dirty="0">
                <a:latin typeface="Calibri" panose="020F0502020204030204" pitchFamily="34" charset="0"/>
                <a:cs typeface="Calibri" panose="020F0502020204030204" pitchFamily="34" charset="0"/>
              </a:rPr>
              <a:t>Other points:</a:t>
            </a:r>
          </a:p>
          <a:p>
            <a:r>
              <a:rPr lang="en-GB" altLang="en-US" sz="1600" dirty="0">
                <a:latin typeface="Calibri" panose="020F0502020204030204" pitchFamily="34" charset="0"/>
              </a:rPr>
              <a:t>Dress code – professional</a:t>
            </a:r>
          </a:p>
          <a:p>
            <a:r>
              <a:rPr lang="en-GB" altLang="en-US" sz="1600" dirty="0">
                <a:latin typeface="Calibri" panose="020F0502020204030204" pitchFamily="34" charset="0"/>
              </a:rPr>
              <a:t>It is especially important to be discreet, take great care with confidential information </a:t>
            </a:r>
            <a:endParaRPr lang="en-US" altLang="en-US" sz="1600" dirty="0">
              <a:latin typeface="Calibri" panose="020F0502020204030204" pitchFamily="34" charset="0"/>
            </a:endParaRPr>
          </a:p>
          <a:p>
            <a:r>
              <a:rPr lang="en-GB" altLang="en-US" sz="1600" dirty="0">
                <a:latin typeface="Calibri" panose="020F0502020204030204" pitchFamily="34" charset="0"/>
              </a:rPr>
              <a:t>Remember you are showcasing yourself for the future</a:t>
            </a:r>
          </a:p>
          <a:p>
            <a:r>
              <a:rPr lang="en-GB" altLang="en-US" sz="1600" dirty="0">
                <a:latin typeface="Calibri" panose="020F0502020204030204" pitchFamily="34" charset="0"/>
              </a:rPr>
              <a:t>Think about taking advantage of all opportunities to be an employable asset to the school</a:t>
            </a:r>
          </a:p>
          <a:p>
            <a:r>
              <a:rPr lang="en-GB" altLang="en-US" sz="1600" dirty="0">
                <a:latin typeface="Calibri" panose="020F0502020204030204" pitchFamily="34" charset="0"/>
              </a:rPr>
              <a:t>‘Small’ things count – especially your </a:t>
            </a:r>
            <a:r>
              <a:rPr lang="en-GB" altLang="en-US" sz="1600" b="1" dirty="0">
                <a:latin typeface="Calibri" panose="020F0502020204030204" pitchFamily="34" charset="0"/>
              </a:rPr>
              <a:t>attitude</a:t>
            </a:r>
          </a:p>
          <a:p>
            <a:r>
              <a:rPr lang="en-GB" altLang="en-US" sz="1600" dirty="0">
                <a:latin typeface="Calibri" panose="020F0502020204030204" pitchFamily="34" charset="0"/>
              </a:rPr>
              <a:t>Show initiative and engage with pupils/teachers/school life</a:t>
            </a:r>
          </a:p>
          <a:p>
            <a:pPr lvl="2"/>
            <a:endParaRPr lang="en-GB" altLang="en-US" sz="1600" dirty="0">
              <a:latin typeface="Calibri" panose="020F0502020204030204" pitchFamily="34" charset="0"/>
            </a:endParaRPr>
          </a:p>
          <a:p>
            <a:pPr eaLnBrk="1" hangingPunct="1"/>
            <a:endParaRPr lang="en-GB" altLang="en-US" sz="1600" dirty="0">
              <a:latin typeface="Calibri" panose="020F0502020204030204" pitchFamily="34" charset="0"/>
            </a:endParaRPr>
          </a:p>
          <a:p>
            <a:pPr eaLnBrk="1" hangingPunct="1"/>
            <a:endParaRPr lang="en-GB" altLang="en-US" sz="1600" dirty="0">
              <a:latin typeface="Calibri" panose="020F0502020204030204" pitchFamily="34" charset="0"/>
            </a:endParaRPr>
          </a:p>
          <a:p>
            <a:endParaRPr lang="en-GB" altLang="en-US" sz="1600" dirty="0">
              <a:latin typeface="Calibri" panose="020F0502020204030204" pitchFamily="34" charset="0"/>
            </a:endParaRPr>
          </a:p>
          <a:p>
            <a:endParaRPr lang="en-GB" altLang="en-US" sz="1600" dirty="0"/>
          </a:p>
          <a:p>
            <a:pPr eaLnBrk="1" hangingPunct="1"/>
            <a:endParaRPr lang="en-GB" altLang="en-US" sz="1600" dirty="0">
              <a:latin typeface="Calibri" panose="020F0502020204030204" pitchFamily="34" charset="0"/>
            </a:endParaRPr>
          </a:p>
        </p:txBody>
      </p:sp>
      <p:pic>
        <p:nvPicPr>
          <p:cNvPr id="4" name="Picture 3">
            <a:extLst>
              <a:ext uri="{FF2B5EF4-FFF2-40B4-BE49-F238E27FC236}">
                <a16:creationId xmlns:a16="http://schemas.microsoft.com/office/drawing/2014/main" id="{3B5DCFC1-A9A8-40CA-81DF-79046C6C0C0A}"/>
              </a:ext>
            </a:extLst>
          </p:cNvPr>
          <p:cNvPicPr>
            <a:picLocks noChangeAspect="1"/>
          </p:cNvPicPr>
          <p:nvPr/>
        </p:nvPicPr>
        <p:blipFill>
          <a:blip r:embed="rId3"/>
          <a:stretch>
            <a:fillRect/>
          </a:stretch>
        </p:blipFill>
        <p:spPr>
          <a:xfrm>
            <a:off x="4963227" y="1127125"/>
            <a:ext cx="6934837" cy="4379040"/>
          </a:xfrm>
          <a:prstGeom prst="rect">
            <a:avLst/>
          </a:prstGeom>
        </p:spPr>
      </p:pic>
    </p:spTree>
    <p:extLst>
      <p:ext uri="{BB962C8B-B14F-4D97-AF65-F5344CB8AC3E}">
        <p14:creationId xmlns:p14="http://schemas.microsoft.com/office/powerpoint/2010/main" val="363098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563" y="181669"/>
            <a:ext cx="8610600" cy="1293028"/>
          </a:xfrm>
        </p:spPr>
        <p:txBody>
          <a:bodyPr/>
          <a:lstStyle/>
          <a:p>
            <a:r>
              <a:rPr lang="en-GB" altLang="en-US">
                <a:latin typeface="Calibri" panose="020F0502020204030204" pitchFamily="34" charset="0"/>
              </a:rPr>
              <a:t>Social networking sites</a:t>
            </a:r>
          </a:p>
        </p:txBody>
      </p:sp>
      <p:sp>
        <p:nvSpPr>
          <p:cNvPr id="3" name="Content Placeholder 2"/>
          <p:cNvSpPr>
            <a:spLocks noGrp="1"/>
          </p:cNvSpPr>
          <p:nvPr>
            <p:ph idx="1"/>
          </p:nvPr>
        </p:nvSpPr>
        <p:spPr>
          <a:xfrm>
            <a:off x="217714" y="1256970"/>
            <a:ext cx="11288486" cy="4909914"/>
          </a:xfrm>
        </p:spPr>
        <p:txBody>
          <a:bodyPr>
            <a:normAutofit fontScale="85000" lnSpcReduction="10000"/>
          </a:bodyPr>
          <a:lstStyle/>
          <a:p>
            <a:r>
              <a:rPr lang="en-GB" altLang="en-US" sz="2800">
                <a:latin typeface="Calibri" panose="020F0502020204030204" pitchFamily="34" charset="0"/>
              </a:rPr>
              <a:t>They have their benefits but have been the cause of a lot of </a:t>
            </a:r>
            <a:r>
              <a:rPr lang="en-GB" altLang="en-US" sz="2800" i="1">
                <a:latin typeface="Calibri" panose="020F0502020204030204" pitchFamily="34" charset="0"/>
              </a:rPr>
              <a:t>problems</a:t>
            </a:r>
            <a:r>
              <a:rPr lang="en-GB" altLang="en-US" sz="2800">
                <a:latin typeface="Calibri" panose="020F0502020204030204" pitchFamily="34" charset="0"/>
              </a:rPr>
              <a:t> !!!</a:t>
            </a:r>
          </a:p>
          <a:p>
            <a:endParaRPr lang="en-GB" altLang="en-US" sz="2800">
              <a:latin typeface="Calibri" panose="020F0502020204030204" pitchFamily="34" charset="0"/>
            </a:endParaRPr>
          </a:p>
          <a:p>
            <a:pPr marL="0" indent="0" algn="ctr">
              <a:buNone/>
            </a:pPr>
            <a:r>
              <a:rPr lang="en-GB" altLang="en-US" sz="2800" b="1">
                <a:solidFill>
                  <a:srgbClr val="FF0000"/>
                </a:solidFill>
                <a:latin typeface="Calibri" panose="020F0502020204030204" pitchFamily="34" charset="0"/>
              </a:rPr>
              <a:t>Remember….. A professional image</a:t>
            </a:r>
          </a:p>
          <a:p>
            <a:endParaRPr lang="en-GB" altLang="en-US" sz="2800">
              <a:latin typeface="Calibri" panose="020F0502020204030204" pitchFamily="34" charset="0"/>
            </a:endParaRPr>
          </a:p>
          <a:p>
            <a:r>
              <a:rPr lang="en-GB" altLang="en-US" sz="2800">
                <a:latin typeface="Calibri" panose="020F0502020204030204" pitchFamily="34" charset="0"/>
              </a:rPr>
              <a:t>If the school has a policy on social networking sites, please ensure you comply with it.</a:t>
            </a:r>
          </a:p>
          <a:p>
            <a:endParaRPr lang="en-GB" altLang="en-US" sz="2800">
              <a:latin typeface="Calibri" panose="020F0502020204030204" pitchFamily="34" charset="0"/>
            </a:endParaRPr>
          </a:p>
          <a:p>
            <a:r>
              <a:rPr lang="en-GB" altLang="en-US" sz="2800">
                <a:solidFill>
                  <a:srgbClr val="FF0000"/>
                </a:solidFill>
                <a:latin typeface="Calibri" panose="020F0502020204030204" pitchFamily="34" charset="0"/>
              </a:rPr>
              <a:t>Please </a:t>
            </a:r>
            <a:r>
              <a:rPr lang="en-GB" altLang="en-US" sz="2800" b="1">
                <a:solidFill>
                  <a:srgbClr val="FF0000"/>
                </a:solidFill>
                <a:latin typeface="Calibri" panose="020F0502020204030204" pitchFamily="34" charset="0"/>
              </a:rPr>
              <a:t>do not </a:t>
            </a:r>
            <a:r>
              <a:rPr lang="en-GB" altLang="en-US" sz="2800">
                <a:solidFill>
                  <a:srgbClr val="FF0000"/>
                </a:solidFill>
                <a:latin typeface="Calibri" panose="020F0502020204030204" pitchFamily="34" charset="0"/>
              </a:rPr>
              <a:t>do any of the following </a:t>
            </a:r>
            <a:r>
              <a:rPr lang="en-GB" altLang="en-US" sz="2800">
                <a:latin typeface="Calibri" panose="020F0502020204030204" pitchFamily="34" charset="0"/>
              </a:rPr>
              <a:t> (</a:t>
            </a:r>
            <a:r>
              <a:rPr lang="en-GB" altLang="en-US" sz="2800" i="1">
                <a:latin typeface="Calibri" panose="020F0502020204030204" pitchFamily="34" charset="0"/>
              </a:rPr>
              <a:t>even if they contact you)</a:t>
            </a:r>
          </a:p>
          <a:p>
            <a:pPr lvl="1"/>
            <a:r>
              <a:rPr lang="en-GB" altLang="en-US" sz="2600">
                <a:latin typeface="Calibri" panose="020F0502020204030204" pitchFamily="34" charset="0"/>
              </a:rPr>
              <a:t>Contact parents of the school</a:t>
            </a:r>
          </a:p>
          <a:p>
            <a:pPr lvl="1"/>
            <a:r>
              <a:rPr lang="en-GB" altLang="en-US" sz="2600">
                <a:latin typeface="Calibri" panose="020F0502020204030204" pitchFamily="34" charset="0"/>
              </a:rPr>
              <a:t>Contact children of the school</a:t>
            </a:r>
          </a:p>
          <a:p>
            <a:pPr lvl="1"/>
            <a:r>
              <a:rPr lang="en-GB" altLang="en-US" sz="2600">
                <a:latin typeface="Calibri" panose="020F0502020204030204" pitchFamily="34" charset="0"/>
              </a:rPr>
              <a:t>Use these sites to express your opinions of the school/its staff/or any aspect of its function</a:t>
            </a:r>
          </a:p>
          <a:p>
            <a:endParaRPr lang="en-GB" altLang="en-US" sz="2800">
              <a:latin typeface="Calibri" panose="020F0502020204030204" pitchFamily="34" charset="0"/>
            </a:endParaRPr>
          </a:p>
          <a:p>
            <a:r>
              <a:rPr lang="en-GB" altLang="en-US" sz="2800">
                <a:latin typeface="Calibri" panose="020F0502020204030204" pitchFamily="34" charset="0"/>
              </a:rPr>
              <a:t>If in any doubt, please talk to me, Dr Bell, or your SBW tutor</a:t>
            </a:r>
          </a:p>
          <a:p>
            <a:endParaRPr lang="en-GB" altLang="en-US" sz="2800">
              <a:latin typeface="Calibri" panose="020F0502020204030204" pitchFamily="34" charset="0"/>
            </a:endParaRPr>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FBF003D-4B6B-4422-8FA6-ACB04C8A8252}" type="slidenum">
              <a:rPr lang="en-GB" altLang="en-US" sz="1400"/>
              <a:pPr>
                <a:spcBef>
                  <a:spcPct val="0"/>
                </a:spcBef>
                <a:buClrTx/>
                <a:buSzTx/>
                <a:buFontTx/>
                <a:buNone/>
              </a:pPr>
              <a:t>5</a:t>
            </a:fld>
            <a:endParaRPr lang="en-GB" altLang="en-US" sz="1400"/>
          </a:p>
        </p:txBody>
      </p:sp>
    </p:spTree>
    <p:extLst>
      <p:ext uri="{BB962C8B-B14F-4D97-AF65-F5344CB8AC3E}">
        <p14:creationId xmlns:p14="http://schemas.microsoft.com/office/powerpoint/2010/main" val="293578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54C0-2690-48F1-8EB8-43237FE161BD}"/>
              </a:ext>
            </a:extLst>
          </p:cNvPr>
          <p:cNvSpPr>
            <a:spLocks noGrp="1"/>
          </p:cNvSpPr>
          <p:nvPr>
            <p:ph type="title"/>
          </p:nvPr>
        </p:nvSpPr>
        <p:spPr>
          <a:xfrm>
            <a:off x="3435733" y="245969"/>
            <a:ext cx="8610600" cy="1293028"/>
          </a:xfrm>
        </p:spPr>
        <p:txBody>
          <a:bodyPr/>
          <a:lstStyle/>
          <a:p>
            <a:r>
              <a:rPr lang="en-US" dirty="0"/>
              <a:t>What am I required to do?  Passing the module</a:t>
            </a:r>
            <a:endParaRPr lang="en-GB" dirty="0"/>
          </a:p>
        </p:txBody>
      </p:sp>
      <p:pic>
        <p:nvPicPr>
          <p:cNvPr id="6" name="Picture 5">
            <a:extLst>
              <a:ext uri="{FF2B5EF4-FFF2-40B4-BE49-F238E27FC236}">
                <a16:creationId xmlns:a16="http://schemas.microsoft.com/office/drawing/2014/main" id="{7E2FDE05-8AD0-4C72-BF2B-C67096F8801A}"/>
              </a:ext>
            </a:extLst>
          </p:cNvPr>
          <p:cNvPicPr>
            <a:picLocks noChangeAspect="1"/>
          </p:cNvPicPr>
          <p:nvPr/>
        </p:nvPicPr>
        <p:blipFill rotWithShape="1">
          <a:blip r:embed="rId2"/>
          <a:srcRect t="60364"/>
          <a:stretch/>
        </p:blipFill>
        <p:spPr>
          <a:xfrm>
            <a:off x="5841866" y="3882043"/>
            <a:ext cx="6143432" cy="2718262"/>
          </a:xfrm>
          <a:prstGeom prst="rect">
            <a:avLst/>
          </a:prstGeom>
        </p:spPr>
      </p:pic>
      <p:pic>
        <p:nvPicPr>
          <p:cNvPr id="4" name="Picture 3"/>
          <p:cNvPicPr>
            <a:picLocks noChangeAspect="1"/>
          </p:cNvPicPr>
          <p:nvPr/>
        </p:nvPicPr>
        <p:blipFill rotWithShape="1">
          <a:blip r:embed="rId3"/>
          <a:srcRect b="5392"/>
          <a:stretch/>
        </p:blipFill>
        <p:spPr>
          <a:xfrm>
            <a:off x="81578" y="1005220"/>
            <a:ext cx="5760288" cy="5213465"/>
          </a:xfrm>
          <a:prstGeom prst="rect">
            <a:avLst/>
          </a:prstGeom>
        </p:spPr>
      </p:pic>
    </p:spTree>
    <p:extLst>
      <p:ext uri="{BB962C8B-B14F-4D97-AF65-F5344CB8AC3E}">
        <p14:creationId xmlns:p14="http://schemas.microsoft.com/office/powerpoint/2010/main" val="303232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0317" y="224716"/>
            <a:ext cx="4947477" cy="6152022"/>
          </a:xfrm>
        </p:spPr>
        <p:txBody>
          <a:bodyPr vert="horz" lIns="91440" tIns="45720" rIns="91440" bIns="45720" rtlCol="0" anchor="t">
            <a:noAutofit/>
          </a:bodyPr>
          <a:lstStyle/>
          <a:p>
            <a:pPr algn="l"/>
            <a:r>
              <a:rPr lang="en-US" sz="2000" b="1" dirty="0">
                <a:latin typeface="Calibri" panose="020F0502020204030204" pitchFamily="34" charset="0"/>
                <a:ea typeface="Calibri" panose="020F0502020204030204" pitchFamily="34" charset="0"/>
                <a:cs typeface="Calibri" panose="020F0502020204030204" pitchFamily="34" charset="0"/>
              </a:rPr>
              <a:t>What to do now?</a:t>
            </a:r>
            <a:endParaRPr lang="en-GB" sz="2000" b="1" dirty="0">
              <a:latin typeface="Calibri" panose="020F0502020204030204" pitchFamily="34" charset="0"/>
              <a:ea typeface="Calibri" panose="020F0502020204030204" pitchFamily="34" charset="0"/>
              <a:cs typeface="Calibri" panose="020F0502020204030204" pitchFamily="34" charset="0"/>
            </a:endParaRPr>
          </a:p>
          <a:p>
            <a:pPr algn="l"/>
            <a:r>
              <a:rPr lang="en-US" sz="1400" b="1" dirty="0">
                <a:solidFill>
                  <a:schemeClr val="accent3"/>
                </a:solidFill>
                <a:latin typeface="Calibri" panose="020F0502020204030204" pitchFamily="34" charset="0"/>
                <a:ea typeface="Calibri" panose="020F0502020204030204" pitchFamily="34" charset="0"/>
                <a:cs typeface="Calibri" panose="020F0502020204030204" pitchFamily="34" charset="0"/>
              </a:rPr>
              <a:t>Get </a:t>
            </a:r>
            <a:r>
              <a:rPr lang="en-US" sz="1400" b="1" dirty="0" err="1">
                <a:solidFill>
                  <a:schemeClr val="accent3"/>
                </a:solidFill>
                <a:latin typeface="Calibri" panose="020F0502020204030204" pitchFamily="34" charset="0"/>
                <a:ea typeface="Calibri" panose="020F0502020204030204" pitchFamily="34" charset="0"/>
                <a:cs typeface="Calibri" panose="020F0502020204030204" pitchFamily="34" charset="0"/>
              </a:rPr>
              <a:t>organised</a:t>
            </a:r>
            <a:endParaRPr lang="en-US" sz="14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algn="l"/>
            <a:endParaRPr lang="en-US" sz="14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algn="l"/>
            <a:r>
              <a:rPr lang="en-US" sz="1400" dirty="0">
                <a:latin typeface="Calibri" panose="020F0502020204030204" pitchFamily="34" charset="0"/>
                <a:ea typeface="Calibri" panose="020F0502020204030204" pitchFamily="34" charset="0"/>
                <a:cs typeface="Calibri" panose="020F0502020204030204" pitchFamily="34" charset="0"/>
              </a:rPr>
              <a:t>Access resources on Canvas</a:t>
            </a:r>
          </a:p>
          <a:p>
            <a:pPr algn="l"/>
            <a:r>
              <a:rPr lang="en-US" sz="1400" cap="all" dirty="0">
                <a:latin typeface="Calibri" panose="020F0502020204030204" pitchFamily="34" charset="0"/>
                <a:ea typeface="Calibri" panose="020F0502020204030204" pitchFamily="34" charset="0"/>
                <a:cs typeface="Calibri" panose="020F0502020204030204" pitchFamily="34" charset="0"/>
              </a:rPr>
              <a:t>KEY DOCUMENTS TO ACCESS</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a:buChar char="•"/>
            </a:pPr>
            <a:r>
              <a:rPr lang="en-US" sz="1400" dirty="0">
                <a:latin typeface="Calibri" panose="020F0502020204030204" pitchFamily="34" charset="0"/>
                <a:ea typeface="Calibri" panose="020F0502020204030204" pitchFamily="34" charset="0"/>
                <a:cs typeface="Calibri" panose="020F0502020204030204" pitchFamily="34" charset="0"/>
              </a:rPr>
              <a:t>Guide to School Based Work</a:t>
            </a:r>
          </a:p>
          <a:p>
            <a:pPr marL="285750" indent="-285750" algn="l">
              <a:buFont typeface="Arial"/>
              <a:buChar char="•"/>
            </a:pPr>
            <a:r>
              <a:rPr lang="en-US" sz="1400" dirty="0">
                <a:latin typeface="Calibri" panose="020F0502020204030204" pitchFamily="34" charset="0"/>
                <a:ea typeface="Calibri" panose="020F0502020204030204" pitchFamily="34" charset="0"/>
                <a:cs typeface="Calibri" panose="020F0502020204030204" pitchFamily="34" charset="0"/>
              </a:rPr>
              <a:t>PPL course guide</a:t>
            </a:r>
          </a:p>
          <a:p>
            <a:pPr marL="285750" indent="-285750" algn="l">
              <a:buFont typeface="Arial"/>
              <a:buChar char="•"/>
            </a:pPr>
            <a:r>
              <a:rPr lang="en-US" sz="1400" dirty="0">
                <a:latin typeface="Calibri" panose="020F0502020204030204" pitchFamily="34" charset="0"/>
                <a:ea typeface="Calibri" panose="020F0502020204030204" pitchFamily="34" charset="0"/>
                <a:cs typeface="Calibri" panose="020F0502020204030204" pitchFamily="34" charset="0"/>
              </a:rPr>
              <a:t>Assessment guidance</a:t>
            </a:r>
          </a:p>
          <a:p>
            <a:pPr marL="285750" indent="-285750" algn="l">
              <a:buFont typeface="Arial"/>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algn="l"/>
            <a:r>
              <a:rPr lang="en-US" sz="1400" dirty="0">
                <a:latin typeface="Calibri" panose="020F0502020204030204" pitchFamily="34" charset="0"/>
                <a:ea typeface="Calibri" panose="020F0502020204030204" pitchFamily="34" charset="0"/>
                <a:cs typeface="Calibri" panose="020F0502020204030204" pitchFamily="34" charset="0"/>
              </a:rPr>
              <a:t>Access relevant forms </a:t>
            </a:r>
            <a:r>
              <a:rPr lang="en-US" sz="1400" dirty="0" err="1">
                <a:latin typeface="Calibri" panose="020F0502020204030204" pitchFamily="34" charset="0"/>
                <a:ea typeface="Calibri" panose="020F0502020204030204" pitchFamily="34" charset="0"/>
                <a:cs typeface="Calibri" panose="020F0502020204030204" pitchFamily="34" charset="0"/>
              </a:rPr>
              <a:t>eg</a:t>
            </a:r>
            <a:r>
              <a:rPr lang="en-US" sz="1400" dirty="0">
                <a:latin typeface="Calibri" panose="020F0502020204030204" pitchFamily="34" charset="0"/>
                <a:ea typeface="Calibri" panose="020F0502020204030204" pitchFamily="34" charset="0"/>
                <a:cs typeface="Calibri" panose="020F0502020204030204" pitchFamily="34" charset="0"/>
              </a:rPr>
              <a:t> lesson plan template, tutor report form</a:t>
            </a:r>
          </a:p>
          <a:p>
            <a:pPr algn="l"/>
            <a:r>
              <a:rPr lang="en-US" sz="1400" dirty="0" err="1">
                <a:latin typeface="Calibri" panose="020F0502020204030204" pitchFamily="34" charset="0"/>
                <a:ea typeface="Calibri" panose="020F0502020204030204" pitchFamily="34" charset="0"/>
                <a:cs typeface="Calibri" panose="020F0502020204030204" pitchFamily="34" charset="0"/>
              </a:rPr>
              <a:t>Finalise</a:t>
            </a:r>
            <a:r>
              <a:rPr lang="en-US" sz="1400" dirty="0">
                <a:latin typeface="Calibri" panose="020F0502020204030204" pitchFamily="34" charset="0"/>
                <a:ea typeface="Calibri" panose="020F0502020204030204" pitchFamily="34" charset="0"/>
                <a:cs typeface="Calibri" panose="020F0502020204030204" pitchFamily="34" charset="0"/>
              </a:rPr>
              <a:t> timetable and upload to placement software (and share with SBW tutor, once informed of contact)</a:t>
            </a:r>
          </a:p>
          <a:p>
            <a:pPr algn="l"/>
            <a:r>
              <a:rPr lang="en-US" sz="1400" dirty="0" err="1">
                <a:latin typeface="Calibri" panose="020F0502020204030204" pitchFamily="34" charset="0"/>
                <a:ea typeface="Calibri" panose="020F0502020204030204" pitchFamily="34" charset="0"/>
                <a:cs typeface="Calibri" panose="020F0502020204030204" pitchFamily="34" charset="0"/>
              </a:rPr>
              <a:t>Finalise</a:t>
            </a:r>
            <a:r>
              <a:rPr lang="en-US" sz="1400" dirty="0">
                <a:latin typeface="Calibri" panose="020F0502020204030204" pitchFamily="34" charset="0"/>
                <a:ea typeface="Calibri" panose="020F0502020204030204" pitchFamily="34" charset="0"/>
                <a:cs typeface="Calibri" panose="020F0502020204030204" pitchFamily="34" charset="0"/>
              </a:rPr>
              <a:t> topics with teachers</a:t>
            </a:r>
          </a:p>
          <a:p>
            <a:pPr algn="l"/>
            <a:r>
              <a:rPr lang="en-US" sz="1400" dirty="0">
                <a:latin typeface="Calibri" panose="020F0502020204030204" pitchFamily="34" charset="0"/>
                <a:ea typeface="Calibri" panose="020F0502020204030204" pitchFamily="34" charset="0"/>
                <a:cs typeface="Calibri" panose="020F0502020204030204" pitchFamily="34" charset="0"/>
              </a:rPr>
              <a:t>Access teaching resources to help prepare lessons</a:t>
            </a:r>
          </a:p>
          <a:p>
            <a:pPr algn="l"/>
            <a:r>
              <a:rPr lang="en-US" sz="1400" dirty="0">
                <a:latin typeface="Calibri" panose="020F0502020204030204" pitchFamily="34" charset="0"/>
                <a:ea typeface="Calibri" panose="020F0502020204030204" pitchFamily="34" charset="0"/>
                <a:cs typeface="Calibri" panose="020F0502020204030204" pitchFamily="34" charset="0"/>
              </a:rPr>
              <a:t>Make contact with SBW  tutor next week (once names have been released)</a:t>
            </a:r>
          </a:p>
          <a:p>
            <a:pPr algn="l"/>
            <a:r>
              <a:rPr lang="en-US" sz="1400" dirty="0">
                <a:latin typeface="Calibri" panose="020F0502020204030204" pitchFamily="34" charset="0"/>
                <a:ea typeface="Calibri" panose="020F0502020204030204" pitchFamily="34" charset="0"/>
                <a:cs typeface="Calibri" panose="020F0502020204030204" pitchFamily="34" charset="0"/>
              </a:rPr>
              <a:t>Ensure you are clear about requirements for placement</a:t>
            </a:r>
          </a:p>
          <a:p>
            <a:pPr algn="l"/>
            <a:r>
              <a:rPr lang="en-US" sz="1400" dirty="0">
                <a:latin typeface="Calibri" panose="020F0502020204030204" pitchFamily="34" charset="0"/>
                <a:ea typeface="Calibri" panose="020F0502020204030204" pitchFamily="34" charset="0"/>
                <a:cs typeface="Calibri" panose="020F0502020204030204" pitchFamily="34" charset="0"/>
              </a:rPr>
              <a:t>Ensure clarity about Child protection procedures</a:t>
            </a:r>
          </a:p>
          <a:p>
            <a:pPr algn="l"/>
            <a:r>
              <a:rPr lang="en-US" sz="1400" dirty="0">
                <a:latin typeface="Calibri" panose="020F0502020204030204" pitchFamily="34" charset="0"/>
                <a:ea typeface="Calibri" panose="020F0502020204030204" pitchFamily="34" charset="0"/>
                <a:cs typeface="Calibri" panose="020F0502020204030204" pitchFamily="34" charset="0"/>
              </a:rPr>
              <a:t>Set up e-SBW file with relevant folders (upload personal statement, SBW charter, observation forms and policies)</a:t>
            </a:r>
          </a:p>
        </p:txBody>
      </p:sp>
      <p:pic>
        <p:nvPicPr>
          <p:cNvPr id="5" name="Picture 4">
            <a:extLst>
              <a:ext uri="{FF2B5EF4-FFF2-40B4-BE49-F238E27FC236}">
                <a16:creationId xmlns:a16="http://schemas.microsoft.com/office/drawing/2014/main" id="{2218C06C-FDB7-4575-81EB-A274195FD6B3}"/>
              </a:ext>
            </a:extLst>
          </p:cNvPr>
          <p:cNvPicPr>
            <a:picLocks noChangeAspect="1"/>
          </p:cNvPicPr>
          <p:nvPr/>
        </p:nvPicPr>
        <p:blipFill>
          <a:blip r:embed="rId2"/>
          <a:stretch>
            <a:fillRect/>
          </a:stretch>
        </p:blipFill>
        <p:spPr>
          <a:xfrm>
            <a:off x="5180088" y="609600"/>
            <a:ext cx="6486488" cy="5670131"/>
          </a:xfrm>
          <a:prstGeom prst="rect">
            <a:avLst/>
          </a:prstGeom>
        </p:spPr>
      </p:pic>
    </p:spTree>
    <p:extLst>
      <p:ext uri="{BB962C8B-B14F-4D97-AF65-F5344CB8AC3E}">
        <p14:creationId xmlns:p14="http://schemas.microsoft.com/office/powerpoint/2010/main" val="169788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2769F0-6AB6-4A64-B999-BD48FA4B4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637" y="2435864"/>
            <a:ext cx="6642725" cy="4542452"/>
          </a:xfrm>
          <a:prstGeom prst="rect">
            <a:avLst/>
          </a:prstGeom>
        </p:spPr>
      </p:pic>
      <p:sp>
        <p:nvSpPr>
          <p:cNvPr id="2" name="Rectangle 1"/>
          <p:cNvSpPr/>
          <p:nvPr/>
        </p:nvSpPr>
        <p:spPr>
          <a:xfrm>
            <a:off x="256674" y="276778"/>
            <a:ext cx="11935326" cy="2215991"/>
          </a:xfrm>
          <a:prstGeom prst="rect">
            <a:avLst/>
          </a:prstGeom>
          <a:solidFill>
            <a:schemeClr val="bg1"/>
          </a:solidFill>
        </p:spPr>
        <p:txBody>
          <a:bodyPr wrap="square" lIns="91440" tIns="45720" rIns="91440" bIns="45720" anchor="t">
            <a:spAutoFit/>
          </a:bodyPr>
          <a:lstStyle/>
          <a:p>
            <a:pPr marL="342900" indent="-342900">
              <a:buFont typeface="Arial" panose="020B0604020202020204" pitchFamily="34" charset="0"/>
              <a:buChar char="•"/>
            </a:pPr>
            <a:r>
              <a:rPr lang="en-US" sz="2000" dirty="0">
                <a:solidFill>
                  <a:schemeClr val="accent3"/>
                </a:solidFill>
                <a:latin typeface="Calibri"/>
                <a:cs typeface="Calibri"/>
              </a:rPr>
              <a:t>Please speak to your teacher and try to agree a timetable for the block placement.</a:t>
            </a:r>
          </a:p>
          <a:p>
            <a:pPr marL="342900" indent="-342900">
              <a:buFont typeface="Arial" panose="020B0604020202020204" pitchFamily="34" charset="0"/>
              <a:buChar char="•"/>
            </a:pPr>
            <a:r>
              <a:rPr lang="en-US" sz="2000" dirty="0">
                <a:solidFill>
                  <a:schemeClr val="accent3"/>
                </a:solidFill>
                <a:latin typeface="Calibri"/>
                <a:cs typeface="Calibri"/>
              </a:rPr>
              <a:t>Enter the details on the template below (available on Canvas). </a:t>
            </a:r>
          </a:p>
          <a:p>
            <a:pPr marL="800100" lvl="1" indent="-342900">
              <a:buFont typeface="Arial" panose="020B0604020202020204" pitchFamily="34" charset="0"/>
              <a:buChar char="•"/>
            </a:pPr>
            <a:r>
              <a:rPr lang="en-US" sz="2000" dirty="0">
                <a:solidFill>
                  <a:schemeClr val="accent3"/>
                </a:solidFill>
                <a:latin typeface="Calibri"/>
                <a:cs typeface="Calibri"/>
              </a:rPr>
              <a:t> You must use the template provided</a:t>
            </a:r>
            <a:endParaRPr lang="en-GB" sz="2000" dirty="0">
              <a:solidFill>
                <a:schemeClr val="accent3"/>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accent3"/>
                </a:solidFill>
                <a:latin typeface="Calibri"/>
                <a:cs typeface="Calibri"/>
              </a:rPr>
              <a:t>Once you have agreed your timetable with your teacher, please upload to the </a:t>
            </a:r>
            <a:r>
              <a:rPr lang="en-GB" sz="2000" dirty="0">
                <a:solidFill>
                  <a:schemeClr val="accent3"/>
                </a:solidFill>
                <a:latin typeface="Calibri"/>
                <a:ea typeface="Times New Roman" panose="02020603050405020304" pitchFamily="18" charset="0"/>
                <a:cs typeface="Calibri"/>
              </a:rPr>
              <a:t>Placement Software system.  </a:t>
            </a:r>
            <a:endParaRPr lang="en-GB" sz="2000" dirty="0">
              <a:solidFill>
                <a:schemeClr val="accent3"/>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GB" sz="2000" dirty="0">
                <a:solidFill>
                  <a:schemeClr val="accent3"/>
                </a:solidFill>
                <a:latin typeface="Calibri" panose="020F0502020204030204" pitchFamily="34" charset="0"/>
                <a:ea typeface="Calibri" panose="020F0502020204030204" pitchFamily="34" charset="0"/>
                <a:cs typeface="Calibri" panose="020F0502020204030204" pitchFamily="34" charset="0"/>
              </a:rPr>
              <a:t>It would also be useful to email a copy to your SBW tutor.</a:t>
            </a:r>
          </a:p>
          <a:p>
            <a:pPr marL="342900" indent="-342900">
              <a:buFont typeface="Arial" panose="020B0604020202020204" pitchFamily="34" charset="0"/>
              <a:buChar char="•"/>
            </a:pPr>
            <a:r>
              <a:rPr lang="en-GB" sz="2000" dirty="0">
                <a:solidFill>
                  <a:schemeClr val="accent3"/>
                </a:solidFill>
                <a:latin typeface="Calibri" panose="020F0502020204030204" pitchFamily="34" charset="0"/>
                <a:ea typeface="Calibri" panose="020F0502020204030204" pitchFamily="34" charset="0"/>
                <a:cs typeface="Calibri" panose="020F0502020204030204" pitchFamily="34" charset="0"/>
              </a:rPr>
              <a:t>All students to share their timetable, and any changes that are made at a later date, as soon as possible</a:t>
            </a:r>
          </a:p>
          <a:p>
            <a:r>
              <a:rPr lang="en-GB" sz="1800" b="0" i="0" u="none" strike="noStrike" baseline="0" dirty="0">
                <a:solidFill>
                  <a:srgbClr val="0000FF"/>
                </a:solidFill>
                <a:latin typeface="Arial" panose="020B0604020202020204" pitchFamily="34" charset="0"/>
                <a:hlinkClick r:id="rId3"/>
              </a:rPr>
              <a:t>https://stran.sharepoint.com/sites/StranmillisStudentIntranet/SitePages/BEd-Post-Primary.aspx?web=1</a:t>
            </a:r>
            <a:endParaRPr lang="en-GB" sz="1800" b="0" i="0" u="none" strike="noStrike" baseline="0" dirty="0">
              <a:solidFill>
                <a:srgbClr val="0000FF"/>
              </a:solidFill>
              <a:latin typeface="Arial" panose="020B0604020202020204" pitchFamily="34" charset="0"/>
            </a:endParaRPr>
          </a:p>
        </p:txBody>
      </p:sp>
      <p:sp>
        <p:nvSpPr>
          <p:cNvPr id="3" name="Content Placeholder 2"/>
          <p:cNvSpPr>
            <a:spLocks noGrp="1"/>
          </p:cNvSpPr>
          <p:nvPr>
            <p:ph idx="1"/>
          </p:nvPr>
        </p:nvSpPr>
        <p:spPr>
          <a:xfrm>
            <a:off x="1885845" y="5074634"/>
            <a:ext cx="8926533" cy="361414"/>
          </a:xfrm>
          <a:solidFill>
            <a:schemeClr val="accent1"/>
          </a:solidFill>
        </p:spPr>
        <p:txBody>
          <a:bodyPr>
            <a:noAutofit/>
          </a:bodyPr>
          <a:lstStyle/>
          <a:p>
            <a:pPr marL="0" indent="0" algn="ctr">
              <a:buNone/>
            </a:pPr>
            <a:r>
              <a:rPr lang="en-GB" sz="2000" b="1" dirty="0">
                <a:solidFill>
                  <a:schemeClr val="bg1">
                    <a:lumMod val="95000"/>
                    <a:lumOff val="5000"/>
                  </a:schemeClr>
                </a:solidFill>
              </a:rPr>
              <a:t>Timetable template (on SBW folder on Canvas and student intranet)</a:t>
            </a:r>
          </a:p>
        </p:txBody>
      </p:sp>
    </p:spTree>
    <p:extLst>
      <p:ext uri="{BB962C8B-B14F-4D97-AF65-F5344CB8AC3E}">
        <p14:creationId xmlns:p14="http://schemas.microsoft.com/office/powerpoint/2010/main" val="275534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66057" y="101590"/>
            <a:ext cx="4624831" cy="6476428"/>
          </a:xfrm>
          <a:prstGeom prst="rect">
            <a:avLst/>
          </a:prstGeom>
        </p:spPr>
      </p:pic>
      <p:pic>
        <p:nvPicPr>
          <p:cNvPr id="7" name="Picture 6"/>
          <p:cNvPicPr>
            <a:picLocks noChangeAspect="1"/>
          </p:cNvPicPr>
          <p:nvPr/>
        </p:nvPicPr>
        <p:blipFill>
          <a:blip r:embed="rId3"/>
          <a:stretch>
            <a:fillRect/>
          </a:stretch>
        </p:blipFill>
        <p:spPr>
          <a:xfrm>
            <a:off x="123946" y="101589"/>
            <a:ext cx="4642111" cy="6476428"/>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TextBox 4"/>
          <p:cNvSpPr txBox="1"/>
          <p:nvPr/>
        </p:nvSpPr>
        <p:spPr>
          <a:xfrm>
            <a:off x="6732517" y="2535518"/>
            <a:ext cx="5120640" cy="646331"/>
          </a:xfrm>
          <a:prstGeom prst="rect">
            <a:avLst/>
          </a:prstGeom>
          <a:solidFill>
            <a:schemeClr val="accent1"/>
          </a:solidFill>
        </p:spPr>
        <p:txBody>
          <a:bodyPr wrap="square" rtlCol="0">
            <a:spAutoFit/>
          </a:bodyPr>
          <a:lstStyle/>
          <a:p>
            <a:r>
              <a:rPr lang="en-US" dirty="0"/>
              <a:t>Please ensure this is fully completed and save electronically.</a:t>
            </a:r>
            <a:endParaRPr lang="en-GB" dirty="0"/>
          </a:p>
        </p:txBody>
      </p:sp>
      <p:pic>
        <p:nvPicPr>
          <p:cNvPr id="6" name="Picture 5"/>
          <p:cNvPicPr>
            <a:picLocks noChangeAspect="1"/>
          </p:cNvPicPr>
          <p:nvPr/>
        </p:nvPicPr>
        <p:blipFill>
          <a:blip r:embed="rId4"/>
          <a:stretch>
            <a:fillRect/>
          </a:stretch>
        </p:blipFill>
        <p:spPr>
          <a:xfrm>
            <a:off x="6517621" y="4635621"/>
            <a:ext cx="5550433" cy="2105770"/>
          </a:xfrm>
          <a:prstGeom prst="rect">
            <a:avLst/>
          </a:prstGeom>
        </p:spPr>
      </p:pic>
    </p:spTree>
    <p:extLst>
      <p:ext uri="{BB962C8B-B14F-4D97-AF65-F5344CB8AC3E}">
        <p14:creationId xmlns:p14="http://schemas.microsoft.com/office/powerpoint/2010/main" val="420268369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21a4958-b2c9-4ebf-be33-461b5e751e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6BE741BD13B146937950DFE226242C" ma:contentTypeVersion="18" ma:contentTypeDescription="Create a new document." ma:contentTypeScope="" ma:versionID="419e614485fc02364638590de602a0e2">
  <xsd:schema xmlns:xsd="http://www.w3.org/2001/XMLSchema" xmlns:xs="http://www.w3.org/2001/XMLSchema" xmlns:p="http://schemas.microsoft.com/office/2006/metadata/properties" xmlns:ns3="d0f52fdd-dcb6-4b6f-a556-4d29e45b709a" xmlns:ns4="b21a4958-b2c9-4ebf-be33-461b5e751e79" targetNamespace="http://schemas.microsoft.com/office/2006/metadata/properties" ma:root="true" ma:fieldsID="5f580e3b6b0f9b79e553f42c8591006d" ns3:_="" ns4:_="">
    <xsd:import namespace="d0f52fdd-dcb6-4b6f-a556-4d29e45b709a"/>
    <xsd:import namespace="b21a4958-b2c9-4ebf-be33-461b5e751e79"/>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f52fdd-dcb6-4b6f-a556-4d29e45b709a"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1a4958-b2c9-4ebf-be33-461b5e751e7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F2BF15-7A74-4C73-A699-B680167DFFD3}">
  <ds:schemaRefs>
    <ds:schemaRef ds:uri="http://schemas.microsoft.com/sharepoint/v3/contenttype/forms"/>
  </ds:schemaRefs>
</ds:datastoreItem>
</file>

<file path=customXml/itemProps2.xml><?xml version="1.0" encoding="utf-8"?>
<ds:datastoreItem xmlns:ds="http://schemas.openxmlformats.org/officeDocument/2006/customXml" ds:itemID="{801D30EA-FF43-474E-97AD-4FB151D79E7A}">
  <ds:schemaRefs>
    <ds:schemaRef ds:uri="d0f52fdd-dcb6-4b6f-a556-4d29e45b709a"/>
    <ds:schemaRef ds:uri="http://purl.org/dc/dcmitype/"/>
    <ds:schemaRef ds:uri="http://schemas.microsoft.com/office/2006/documentManagement/types"/>
    <ds:schemaRef ds:uri="http://schemas.openxmlformats.org/package/2006/metadata/core-properties"/>
    <ds:schemaRef ds:uri="http://www.w3.org/XML/1998/namespace"/>
    <ds:schemaRef ds:uri="b21a4958-b2c9-4ebf-be33-461b5e751e79"/>
    <ds:schemaRef ds:uri="http://schemas.microsoft.com/office/infopath/2007/PartnerControl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068691A3-CD1E-4D08-9987-9111DF479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f52fdd-dcb6-4b6f-a556-4d29e45b709a"/>
    <ds:schemaRef ds:uri="b21a4958-b2c9-4ebf-be33-461b5e751e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TotalTime>
  <Words>1397</Words>
  <Application>Microsoft Office PowerPoint</Application>
  <PresentationFormat>Widescreen</PresentationFormat>
  <Paragraphs>165</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SassoonPrimaryType</vt:lpstr>
      <vt:lpstr>Tahoma</vt:lpstr>
      <vt:lpstr>Vapor Trail</vt:lpstr>
      <vt:lpstr>PowerPoint Presentation</vt:lpstr>
      <vt:lpstr>PowerPoint Presentation</vt:lpstr>
      <vt:lpstr>PowerPoint Presentation</vt:lpstr>
      <vt:lpstr>Stranmillis Placement Contract</vt:lpstr>
      <vt:lpstr>Social networking sites</vt:lpstr>
      <vt:lpstr>What am I required to do?  Passing the module</vt:lpstr>
      <vt:lpstr>PowerPoint Presentation</vt:lpstr>
      <vt:lpstr>PowerPoint Presentation</vt:lpstr>
      <vt:lpstr>PowerPoint Presentation</vt:lpstr>
      <vt:lpstr>PowerPoint Presentation</vt:lpstr>
      <vt:lpstr>REMINDER Child protection: School-based work checklist </vt:lpstr>
      <vt:lpstr>New this year  mid-placement review day, year 1 </vt:lpstr>
      <vt:lpstr>         Your e-SBW File </vt:lpstr>
      <vt:lpstr>See relevant documentation</vt:lpstr>
      <vt:lpstr>PowerPoint Presentation</vt:lpstr>
      <vt:lpstr>The Primary Curriculum</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Lisa</dc:creator>
  <cp:lastModifiedBy>McKenzie, Lisa</cp:lastModifiedBy>
  <cp:revision>48</cp:revision>
  <cp:lastPrinted>2024-01-24T10:04:26Z</cp:lastPrinted>
  <dcterms:created xsi:type="dcterms:W3CDTF">2021-03-03T15:54:34Z</dcterms:created>
  <dcterms:modified xsi:type="dcterms:W3CDTF">2026-01-27T21:21:00Z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0x0101004D6BE741BD13B146937950DFE226242C</vt:lpwstr>
  </property>
</Properties>
</file>