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4"/>
  </p:sldMasterIdLst>
  <p:notesMasterIdLst>
    <p:notesMasterId r:id="rId21"/>
  </p:notesMasterIdLst>
  <p:sldIdLst>
    <p:sldId id="339" r:id="rId5"/>
    <p:sldId id="258" r:id="rId6"/>
    <p:sldId id="257" r:id="rId7"/>
    <p:sldId id="352" r:id="rId8"/>
    <p:sldId id="353" r:id="rId9"/>
    <p:sldId id="371" r:id="rId10"/>
    <p:sldId id="354" r:id="rId11"/>
    <p:sldId id="372" r:id="rId12"/>
    <p:sldId id="356" r:id="rId13"/>
    <p:sldId id="357" r:id="rId14"/>
    <p:sldId id="259" r:id="rId15"/>
    <p:sldId id="261" r:id="rId16"/>
    <p:sldId id="262" r:id="rId17"/>
    <p:sldId id="263" r:id="rId18"/>
    <p:sldId id="260" r:id="rId19"/>
    <p:sldId id="264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24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48CCDF-E5A2-408C-9881-1DE47FB4FB73}" type="datetimeFigureOut">
              <a:rPr lang="en-GB" smtClean="0"/>
              <a:t>26/11/2025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CBFE22-65AE-479D-A9F4-DA9AE5C17B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766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>
            <a:extLst>
              <a:ext uri="{FF2B5EF4-FFF2-40B4-BE49-F238E27FC236}">
                <a16:creationId xmlns:a16="http://schemas.microsoft.com/office/drawing/2014/main" id="{680C3619-0345-443F-A56D-D515D34C12B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>
            <a:extLst>
              <a:ext uri="{FF2B5EF4-FFF2-40B4-BE49-F238E27FC236}">
                <a16:creationId xmlns:a16="http://schemas.microsoft.com/office/drawing/2014/main" id="{F74C755A-5776-4299-8277-9637083470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66564" name="Slide Number Placeholder 3">
            <a:extLst>
              <a:ext uri="{FF2B5EF4-FFF2-40B4-BE49-F238E27FC236}">
                <a16:creationId xmlns:a16="http://schemas.microsoft.com/office/drawing/2014/main" id="{D02E12F1-CD60-4C5B-A364-93921A7D4A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A91DB17-07CC-4306-A400-2A5F2B7709C0}" type="slidenum">
              <a:rPr lang="en-GB" altLang="en-US" sz="1200" smtClean="0">
                <a:solidFill>
                  <a:srgbClr val="000000"/>
                </a:solidFill>
              </a:rPr>
              <a:pPr eaLnBrk="1" hangingPunct="1"/>
              <a:t>5</a:t>
            </a:fld>
            <a:endParaRPr lang="en-GB" alt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>
            <a:extLst>
              <a:ext uri="{FF2B5EF4-FFF2-40B4-BE49-F238E27FC236}">
                <a16:creationId xmlns:a16="http://schemas.microsoft.com/office/drawing/2014/main" id="{423209C5-B31B-4C7D-954E-137B3C13142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FF75216-D3E2-460A-B512-18ECEA59BD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GB" dirty="0">
                <a:latin typeface="+mn-lt"/>
              </a:rPr>
              <a:t>Students should maintain a portfolio of evidence of the formative and summative assessment practices they are developing. Students might wish to highlight their developing awareness of good practice through:</a:t>
            </a:r>
          </a:p>
          <a:p>
            <a:pPr hangingPunct="1">
              <a:defRPr/>
            </a:pPr>
            <a:r>
              <a:rPr lang="en-US" dirty="0">
                <a:latin typeface="+mn-lt"/>
              </a:rPr>
              <a:t>thoughtful and sustained use of learning intentions and success criteria;</a:t>
            </a:r>
            <a:endParaRPr lang="en-GB" dirty="0">
              <a:latin typeface="+mn-lt"/>
            </a:endParaRPr>
          </a:p>
          <a:p>
            <a:pPr hangingPunct="1">
              <a:defRPr/>
            </a:pPr>
            <a:r>
              <a:rPr lang="en-US" dirty="0">
                <a:latin typeface="+mn-lt"/>
              </a:rPr>
              <a:t>evidence of giving meaningful feedback to pupils;</a:t>
            </a:r>
            <a:endParaRPr lang="en-GB" dirty="0">
              <a:latin typeface="+mn-lt"/>
            </a:endParaRPr>
          </a:p>
          <a:p>
            <a:pPr hangingPunct="1">
              <a:defRPr/>
            </a:pPr>
            <a:r>
              <a:rPr lang="en-US" dirty="0">
                <a:latin typeface="+mn-lt"/>
              </a:rPr>
              <a:t>evidence of setting and marking homework;</a:t>
            </a:r>
            <a:endParaRPr lang="en-GB" dirty="0">
              <a:latin typeface="+mn-lt"/>
            </a:endParaRPr>
          </a:p>
          <a:p>
            <a:pPr hangingPunct="1">
              <a:defRPr/>
            </a:pPr>
            <a:r>
              <a:rPr lang="en-US" dirty="0">
                <a:latin typeface="+mn-lt"/>
              </a:rPr>
              <a:t>monitoring reading groups: creating running records;</a:t>
            </a:r>
            <a:endParaRPr lang="en-GB" dirty="0">
              <a:latin typeface="+mn-lt"/>
            </a:endParaRPr>
          </a:p>
          <a:p>
            <a:pPr hangingPunct="1">
              <a:defRPr/>
            </a:pPr>
            <a:r>
              <a:rPr lang="en-US" dirty="0">
                <a:latin typeface="+mn-lt"/>
              </a:rPr>
              <a:t>evidence of discussion with teaching assistants to support learning;</a:t>
            </a:r>
            <a:endParaRPr lang="en-GB" dirty="0">
              <a:latin typeface="+mn-lt"/>
            </a:endParaRPr>
          </a:p>
          <a:p>
            <a:pPr hangingPunct="1">
              <a:defRPr/>
            </a:pPr>
            <a:r>
              <a:rPr lang="en-US" dirty="0">
                <a:latin typeface="+mn-lt"/>
              </a:rPr>
              <a:t>use of summative tests/scores to inform plans;</a:t>
            </a:r>
            <a:endParaRPr lang="en-GB" dirty="0">
              <a:latin typeface="+mn-lt"/>
            </a:endParaRPr>
          </a:p>
          <a:p>
            <a:pPr hangingPunct="1">
              <a:defRPr/>
            </a:pPr>
            <a:r>
              <a:rPr lang="en-US" dirty="0">
                <a:latin typeface="+mn-lt"/>
              </a:rPr>
              <a:t>annotations/amendments to schemes of work in response to learning observed.</a:t>
            </a:r>
            <a:endParaRPr lang="en-GB" dirty="0">
              <a:latin typeface="+mn-lt"/>
            </a:endParaRPr>
          </a:p>
          <a:p>
            <a:pPr>
              <a:defRPr/>
            </a:pPr>
            <a:endParaRPr lang="en-GB" dirty="0"/>
          </a:p>
        </p:txBody>
      </p:sp>
      <p:sp>
        <p:nvSpPr>
          <p:cNvPr id="69636" name="Slide Number Placeholder 3">
            <a:extLst>
              <a:ext uri="{FF2B5EF4-FFF2-40B4-BE49-F238E27FC236}">
                <a16:creationId xmlns:a16="http://schemas.microsoft.com/office/drawing/2014/main" id="{FE68DAF0-DB56-4511-A76A-CAA23897265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1494A4A-396F-488D-933D-DE2A82DC11E0}" type="slidenum">
              <a:rPr lang="en-GB" altLang="en-US" sz="1200" smtClean="0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7</a:t>
            </a:fld>
            <a:endParaRPr lang="en-GB" altLang="en-US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>
            <a:extLst>
              <a:ext uri="{FF2B5EF4-FFF2-40B4-BE49-F238E27FC236}">
                <a16:creationId xmlns:a16="http://schemas.microsoft.com/office/drawing/2014/main" id="{A85A22C0-B3F9-444A-8BA6-BD32344E4FF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>
            <a:extLst>
              <a:ext uri="{FF2B5EF4-FFF2-40B4-BE49-F238E27FC236}">
                <a16:creationId xmlns:a16="http://schemas.microsoft.com/office/drawing/2014/main" id="{1428B169-B21B-44D2-99A0-19256B781A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74756" name="Slide Number Placeholder 3">
            <a:extLst>
              <a:ext uri="{FF2B5EF4-FFF2-40B4-BE49-F238E27FC236}">
                <a16:creationId xmlns:a16="http://schemas.microsoft.com/office/drawing/2014/main" id="{D3303EC6-48C3-45DC-AD4F-AD0CA4D51B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E81716D-9FD9-49AC-8058-D77A9F863B70}" type="slidenum">
              <a:rPr lang="en-GB" altLang="en-US" sz="1200" smtClean="0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9</a:t>
            </a:fld>
            <a:endParaRPr lang="en-GB" altLang="en-US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>
            <a:extLst>
              <a:ext uri="{FF2B5EF4-FFF2-40B4-BE49-F238E27FC236}">
                <a16:creationId xmlns:a16="http://schemas.microsoft.com/office/drawing/2014/main" id="{A8E66E61-85A8-4144-AB77-7544C2A085D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>
            <a:extLst>
              <a:ext uri="{FF2B5EF4-FFF2-40B4-BE49-F238E27FC236}">
                <a16:creationId xmlns:a16="http://schemas.microsoft.com/office/drawing/2014/main" id="{34D669F0-A615-4ECA-AD12-25B57182CA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76804" name="Slide Number Placeholder 3">
            <a:extLst>
              <a:ext uri="{FF2B5EF4-FFF2-40B4-BE49-F238E27FC236}">
                <a16:creationId xmlns:a16="http://schemas.microsoft.com/office/drawing/2014/main" id="{AB3721F0-5F21-479C-B366-B5D04DD8DA2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A49B36A-C72A-4601-A38C-C05C53BF87CA}" type="slidenum">
              <a:rPr lang="en-GB" altLang="en-US" sz="1200" smtClean="0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10</a:t>
            </a:fld>
            <a:endParaRPr lang="en-GB" altLang="en-US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49A68-FE80-4F0D-B2F8-B9D0DCEAF950}" type="datetimeFigureOut">
              <a:rPr lang="en-GB" smtClean="0"/>
              <a:t>26/11/2025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F47757E1-A1BA-46E8-BF63-52566D8281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7427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49A68-FE80-4F0D-B2F8-B9D0DCEAF950}" type="datetimeFigureOut">
              <a:rPr lang="en-GB" smtClean="0"/>
              <a:t>26/11/2025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757E1-A1BA-46E8-BF63-52566D8281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7893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49A68-FE80-4F0D-B2F8-B9D0DCEAF950}" type="datetimeFigureOut">
              <a:rPr lang="en-GB" smtClean="0"/>
              <a:t>26/11/2025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757E1-A1BA-46E8-BF63-52566D8281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09441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40C22B20-FB79-4670-995A-6F1EAB5B1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821896-CAC6-49D4-AD3C-6DEFBC0707EB}" type="datetimeFigureOut">
              <a:rPr lang="en-GB"/>
              <a:pPr>
                <a:defRPr/>
              </a:pPr>
              <a:t>26/11/2025</a:t>
            </a:fld>
            <a:endParaRPr lang="en-GB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36848EF-F404-4417-9AA0-3AB7DD590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AC3A82A-309D-4C5B-A64D-874C8D2B7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FAC6B-41DC-4F40-AC4E-13F74B1127A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87827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49A68-FE80-4F0D-B2F8-B9D0DCEAF950}" type="datetimeFigureOut">
              <a:rPr lang="en-GB" smtClean="0"/>
              <a:t>26/11/2025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757E1-A1BA-46E8-BF63-52566D8281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0359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65149A68-FE80-4F0D-B2F8-B9D0DCEAF950}" type="datetimeFigureOut">
              <a:rPr lang="en-GB" smtClean="0"/>
              <a:t>26/11/2025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GB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F47757E1-A1BA-46E8-BF63-52566D8281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7921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49A68-FE80-4F0D-B2F8-B9D0DCEAF950}" type="datetimeFigureOut">
              <a:rPr lang="en-GB" smtClean="0"/>
              <a:t>26/11/2025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757E1-A1BA-46E8-BF63-52566D8281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7620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49A68-FE80-4F0D-B2F8-B9D0DCEAF950}" type="datetimeFigureOut">
              <a:rPr lang="en-GB" smtClean="0"/>
              <a:t>26/11/2025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757E1-A1BA-46E8-BF63-52566D8281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9864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49A68-FE80-4F0D-B2F8-B9D0DCEAF950}" type="datetimeFigureOut">
              <a:rPr lang="en-GB" smtClean="0"/>
              <a:t>26/11/2025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757E1-A1BA-46E8-BF63-52566D8281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939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49A68-FE80-4F0D-B2F8-B9D0DCEAF950}" type="datetimeFigureOut">
              <a:rPr lang="en-GB" smtClean="0"/>
              <a:t>26/11/2025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757E1-A1BA-46E8-BF63-52566D8281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5263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49A68-FE80-4F0D-B2F8-B9D0DCEAF950}" type="datetimeFigureOut">
              <a:rPr lang="en-GB" smtClean="0"/>
              <a:t>26/11/2025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757E1-A1BA-46E8-BF63-52566D8281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8518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49A68-FE80-4F0D-B2F8-B9D0DCEAF950}" type="datetimeFigureOut">
              <a:rPr lang="en-GB" smtClean="0"/>
              <a:t>26/11/2025</a:t>
            </a:fld>
            <a:endParaRPr lang="en-GB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757E1-A1BA-46E8-BF63-52566D8281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9785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65149A68-FE80-4F0D-B2F8-B9D0DCEAF950}" type="datetimeFigureOut">
              <a:rPr lang="en-GB" smtClean="0"/>
              <a:t>26/11/2025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F47757E1-A1BA-46E8-BF63-52566D8281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5541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>
            <a:extLst>
              <a:ext uri="{FF2B5EF4-FFF2-40B4-BE49-F238E27FC236}">
                <a16:creationId xmlns:a16="http://schemas.microsoft.com/office/drawing/2014/main" id="{13F926DC-1FE7-456E-A3BD-130B43BE5D7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2147888" y="1709739"/>
            <a:ext cx="7886700" cy="28527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en-GB" altLang="en-US" dirty="0"/>
              <a:t>Assessment EXPECTATIONS AND  practices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F0C80A-2FD9-41EA-8EC0-0EF86840BA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47888" y="4589464"/>
            <a:ext cx="7886700" cy="150018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sz="3200" dirty="0"/>
              <a:t>SBW 2025-26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43439A9-B962-4FEF-96A3-3CC05AC9A0CF}"/>
              </a:ext>
            </a:extLst>
          </p:cNvPr>
          <p:cNvSpPr/>
          <p:nvPr/>
        </p:nvSpPr>
        <p:spPr>
          <a:xfrm>
            <a:off x="1492250" y="860425"/>
            <a:ext cx="9175750" cy="1104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en-GB" sz="1350">
              <a:solidFill>
                <a:prstClr val="white"/>
              </a:solidFill>
            </a:endParaRPr>
          </a:p>
        </p:txBody>
      </p:sp>
      <p:pic>
        <p:nvPicPr>
          <p:cNvPr id="75779" name="Picture 8">
            <a:extLst>
              <a:ext uri="{FF2B5EF4-FFF2-40B4-BE49-F238E27FC236}">
                <a16:creationId xmlns:a16="http://schemas.microsoft.com/office/drawing/2014/main" id="{F50EC71B-54D3-40BE-96C1-03491FBF386D}"/>
              </a:ext>
            </a:extLst>
          </p:cNvPr>
          <p:cNvPicPr>
            <a:picLocks noChangeAspect="1"/>
          </p:cNvPicPr>
          <p:nvPr/>
        </p:nvPicPr>
        <p:blipFill>
          <a:blip r:embed="rId3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2426" y="1092200"/>
            <a:ext cx="2335213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80" name="TextBox 10">
            <a:extLst>
              <a:ext uri="{FF2B5EF4-FFF2-40B4-BE49-F238E27FC236}">
                <a16:creationId xmlns:a16="http://schemas.microsoft.com/office/drawing/2014/main" id="{537079CC-663A-4DD4-B4C6-0A5D75AB43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2114" y="1063625"/>
            <a:ext cx="6448425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700">
                <a:solidFill>
                  <a:srgbClr val="4596A1"/>
                </a:solidFill>
                <a:latin typeface="Franklin Gothic Demi" panose="020B0703020102020204" pitchFamily="34" charset="0"/>
              </a:rPr>
              <a:t>Creating your file</a:t>
            </a:r>
          </a:p>
        </p:txBody>
      </p:sp>
      <p:sp>
        <p:nvSpPr>
          <p:cNvPr id="75781" name="TextBox 5">
            <a:extLst>
              <a:ext uri="{FF2B5EF4-FFF2-40B4-BE49-F238E27FC236}">
                <a16:creationId xmlns:a16="http://schemas.microsoft.com/office/drawing/2014/main" id="{4B1C16B8-3119-4E29-9852-A8DDF780E4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5664" y="1117600"/>
            <a:ext cx="3222625" cy="369888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800">
                <a:solidFill>
                  <a:srgbClr val="000000"/>
                </a:solidFill>
                <a:latin typeface="Calibri" panose="020F0502020204030204" pitchFamily="34" charset="0"/>
              </a:rPr>
              <a:t>Individual case study files</a:t>
            </a:r>
          </a:p>
        </p:txBody>
      </p:sp>
      <p:pic>
        <p:nvPicPr>
          <p:cNvPr id="75782" name="Picture 3">
            <a:extLst>
              <a:ext uri="{FF2B5EF4-FFF2-40B4-BE49-F238E27FC236}">
                <a16:creationId xmlns:a16="http://schemas.microsoft.com/office/drawing/2014/main" id="{0CDFA296-B09E-4290-89DB-0C103FFDBD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75" t="20332" r="20462" b="15266"/>
          <a:stretch>
            <a:fillRect/>
          </a:stretch>
        </p:blipFill>
        <p:spPr bwMode="auto">
          <a:xfrm>
            <a:off x="1752601" y="1463675"/>
            <a:ext cx="5559425" cy="391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3" name="Picture 12">
            <a:extLst>
              <a:ext uri="{FF2B5EF4-FFF2-40B4-BE49-F238E27FC236}">
                <a16:creationId xmlns:a16="http://schemas.microsoft.com/office/drawing/2014/main" id="{3A57B79E-F1C2-46FA-BFBE-8CE674EE08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16" t="39616" r="35419" b="-609"/>
          <a:stretch>
            <a:fillRect/>
          </a:stretch>
        </p:blipFill>
        <p:spPr bwMode="auto">
          <a:xfrm>
            <a:off x="7751764" y="1965325"/>
            <a:ext cx="2478087" cy="319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665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1FC7E-4564-45E6-BED9-A83B034FA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/>
              <a:t>Evaluation of their teaching and learning of pupil: collectively and individually</a:t>
            </a:r>
            <a:br>
              <a:rPr lang="en-GB" sz="3600" dirty="0"/>
            </a:br>
            <a:endParaRPr lang="en-GB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E01005-6E02-4CDA-8069-9C930993A5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5629"/>
            <a:ext cx="10515600" cy="4741334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Evaluations in daily notes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8083CB-5C8C-41BB-A0FD-E78D65866A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834" t="22222" r="22222" b="5426"/>
          <a:stretch/>
        </p:blipFill>
        <p:spPr>
          <a:xfrm>
            <a:off x="4317999" y="1876425"/>
            <a:ext cx="6942667" cy="4741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808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1FC7E-4564-45E6-BED9-A83B034FA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/>
              <a:t>Evaluation of their teaching and learning of pupils: collectively and individually</a:t>
            </a:r>
            <a:br>
              <a:rPr lang="en-GB" sz="3600" dirty="0"/>
            </a:br>
            <a:endParaRPr lang="en-GB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E01005-6E02-4CDA-8069-9C930993A5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5629"/>
            <a:ext cx="10515600" cy="4741334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Evaluations in daily notes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1C43BF3-FE8D-4A02-9FE8-5B5B952DC3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569" t="23474" r="12986" b="6331"/>
          <a:stretch/>
        </p:blipFill>
        <p:spPr>
          <a:xfrm>
            <a:off x="2209800" y="2033975"/>
            <a:ext cx="8398933" cy="4256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6459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1FC7E-4564-45E6-BED9-A83B034FA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/>
              <a:t>Evaluation of their teaching and learning of pupils: collectively and individually</a:t>
            </a:r>
            <a:br>
              <a:rPr lang="en-GB" sz="3600" dirty="0"/>
            </a:br>
            <a:endParaRPr lang="en-GB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E01005-6E02-4CDA-8069-9C930993A5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5629"/>
            <a:ext cx="10515600" cy="4741334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Evaluations in daily notes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C174B5-9A4F-4A1D-BA10-114711A8B0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515" t="31541" r="14644" b="1631"/>
          <a:stretch/>
        </p:blipFill>
        <p:spPr>
          <a:xfrm>
            <a:off x="2073479" y="2089076"/>
            <a:ext cx="8289722" cy="4087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3589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83C0E5-5E32-4D2F-A14A-B3B2CF476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dirty="0"/>
              <a:t>Evaluation of their teaching and learning of pupils: collectively and individually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32A537-257A-43A9-878B-CCB35C2409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Case studies:</a:t>
            </a:r>
          </a:p>
          <a:p>
            <a:r>
              <a:rPr lang="en-US" dirty="0"/>
              <a:t>Mainstream – two case studies – selected for purpose e.g. LAC, SEN, G&amp;T</a:t>
            </a:r>
          </a:p>
          <a:p>
            <a:r>
              <a:rPr lang="en-US" dirty="0"/>
              <a:t>Special School all pupils recorded as cases studies in assessment folder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633AA4-B06F-4A95-B0C6-413B3D1722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319" t="40110" r="28194" b="13179"/>
          <a:stretch/>
        </p:blipFill>
        <p:spPr>
          <a:xfrm>
            <a:off x="3557239" y="3363261"/>
            <a:ext cx="3858322" cy="3177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7171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1FC7E-4564-45E6-BED9-A83B034FA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12813"/>
            <a:ext cx="10515600" cy="777875"/>
          </a:xfrm>
        </p:spPr>
        <p:txBody>
          <a:bodyPr>
            <a:noAutofit/>
          </a:bodyPr>
          <a:lstStyle/>
          <a:p>
            <a:r>
              <a:rPr lang="en-GB" sz="3600" dirty="0"/>
              <a:t>Self- reflection: personal and professional development</a:t>
            </a:r>
            <a:br>
              <a:rPr lang="en-GB" sz="2000" dirty="0"/>
            </a:br>
            <a:br>
              <a:rPr lang="en-GB" sz="3600" dirty="0"/>
            </a:br>
            <a:endParaRPr lang="en-GB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E01005-6E02-4CDA-8069-9C930993A5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3. Weekly evaluations based on GTCNI competences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116335-4123-4A09-97DB-9EBA6C7D51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387" t="25534" r="27085" b="5425"/>
          <a:stretch/>
        </p:blipFill>
        <p:spPr>
          <a:xfrm>
            <a:off x="4275666" y="2185941"/>
            <a:ext cx="5173133" cy="4125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3738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C7CA20-08D0-4563-979C-EAD361D55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467" y="500062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GB" dirty="0"/>
              <a:t>Self- reflection; personal and professional development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955DFB-164B-41F6-BEB4-8A7456CF2D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Competence grid</a:t>
            </a:r>
            <a:endParaRPr lang="en-GB" dirty="0"/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BA7EA8-FD50-410B-9F87-FB723322FC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403" t="10077" r="21528" b="26745"/>
          <a:stretch/>
        </p:blipFill>
        <p:spPr>
          <a:xfrm>
            <a:off x="5850467" y="1580118"/>
            <a:ext cx="5715000" cy="43060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FAD6765-D85D-4050-BBB9-6CDA897F537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236" t="28682" r="22570" b="39405"/>
          <a:stretch/>
        </p:blipFill>
        <p:spPr>
          <a:xfrm>
            <a:off x="334609" y="3875589"/>
            <a:ext cx="6251097" cy="2482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5000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B42B09-3462-4775-9053-07B7631E5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21267"/>
            <a:ext cx="10515600" cy="869421"/>
          </a:xfrm>
        </p:spPr>
        <p:txBody>
          <a:bodyPr>
            <a:normAutofit fontScale="90000"/>
          </a:bodyPr>
          <a:lstStyle/>
          <a:p>
            <a:r>
              <a:rPr lang="en-GB" sz="4000" dirty="0"/>
              <a:t>Consolidation of educational and curricular knowledge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F32439-0464-4B7A-AFA8-6B0B33608C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Understanding of the requirements of the NI Curriculum</a:t>
            </a:r>
          </a:p>
          <a:p>
            <a:r>
              <a:rPr lang="en-US" dirty="0"/>
              <a:t>Understanding of cognition and learning:</a:t>
            </a:r>
          </a:p>
          <a:p>
            <a:pPr lvl="1"/>
            <a:r>
              <a:rPr lang="en-US" dirty="0"/>
              <a:t>Recognition of Gifted and talent pupils</a:t>
            </a:r>
          </a:p>
          <a:p>
            <a:pPr lvl="1"/>
            <a:r>
              <a:rPr lang="en-US" dirty="0"/>
              <a:t>Recognition of Looked After Pupils</a:t>
            </a:r>
          </a:p>
          <a:p>
            <a:pPr lvl="1"/>
            <a:r>
              <a:rPr lang="en-US" dirty="0"/>
              <a:t>Recognition of Newcomer/EAL pupils</a:t>
            </a:r>
          </a:p>
          <a:p>
            <a:pPr lvl="1"/>
            <a:r>
              <a:rPr lang="en-US" dirty="0"/>
              <a:t>Recognition of pupils with medical</a:t>
            </a:r>
          </a:p>
          <a:p>
            <a:pPr lvl="1"/>
            <a:r>
              <a:rPr lang="en-US" dirty="0"/>
              <a:t>Recognition of pupils with Special Educational Needs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3498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3EED0-6020-4998-9F29-B2F0C5FB9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Year 4 SBW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5852FD-0C27-45E0-8CB9-A33BED4955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Student files should reflect:</a:t>
            </a:r>
          </a:p>
          <a:p>
            <a:r>
              <a:rPr lang="en-GB" dirty="0"/>
              <a:t>Consolidation of educational and curricular knowledge</a:t>
            </a:r>
          </a:p>
          <a:p>
            <a:r>
              <a:rPr lang="en-GB" dirty="0"/>
              <a:t>Evaluation of their teaching and learning of pupils; collectively and individually</a:t>
            </a:r>
          </a:p>
          <a:p>
            <a:r>
              <a:rPr lang="en-GB" dirty="0"/>
              <a:t>Self- reflection; personal and professional development</a:t>
            </a:r>
          </a:p>
          <a:p>
            <a:pPr marL="0" indent="0">
              <a:buNone/>
            </a:pPr>
            <a:r>
              <a:rPr lang="en-GB" dirty="0"/>
              <a:t>Student files should be a working document rather than a collection of academic prose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19750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>
            <a:extLst>
              <a:ext uri="{FF2B5EF4-FFF2-40B4-BE49-F238E27FC236}">
                <a16:creationId xmlns:a16="http://schemas.microsoft.com/office/drawing/2014/main" id="{1956A150-76CB-4104-857C-828E18FDF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altLang="en-US">
                <a:latin typeface="Arial" panose="020B0604020202020204" pitchFamily="34" charset="0"/>
                <a:cs typeface="Arial" panose="020B0604020202020204" pitchFamily="34" charset="0"/>
              </a:rPr>
              <a:t>Reflective Dialogue</a:t>
            </a: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D20F40FA-FF06-409B-AACD-2EB09D0D4FD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09801" y="2505076"/>
            <a:ext cx="6119813" cy="3641725"/>
          </a:xfrm>
        </p:spPr>
        <p:txBody>
          <a:bodyPr rtlCol="0">
            <a:normAutofit/>
          </a:bodyPr>
          <a:lstStyle/>
          <a:p>
            <a:pPr marL="273044" indent="-273044">
              <a:defRPr/>
            </a:pPr>
            <a:r>
              <a:rPr lang="en-GB" altLang="en-US" dirty="0">
                <a:latin typeface="Calibri" panose="020F0502020204030204" pitchFamily="34" charset="0"/>
              </a:rPr>
              <a:t>You are encouraged to involve the class teacher, in your monitoring and evaluation;</a:t>
            </a:r>
          </a:p>
          <a:p>
            <a:pPr marL="273044" indent="-273044">
              <a:defRPr/>
            </a:pPr>
            <a:r>
              <a:rPr lang="en-GB" altLang="en-US" dirty="0">
                <a:latin typeface="Calibri" panose="020F0502020204030204" pitchFamily="34" charset="0"/>
              </a:rPr>
              <a:t>You may find it helpful to discuss your developing understanding of assessment with other students; </a:t>
            </a:r>
          </a:p>
          <a:p>
            <a:pPr marL="273044" indent="-273044">
              <a:defRPr/>
            </a:pPr>
            <a:r>
              <a:rPr lang="en-GB" altLang="en-US" dirty="0">
                <a:latin typeface="Calibri" panose="020F0502020204030204" pitchFamily="34" charset="0"/>
              </a:rPr>
              <a:t>Engage in conversations with other teachers/co-ordinators</a:t>
            </a:r>
          </a:p>
          <a:p>
            <a:pPr marL="0" indent="0">
              <a:buNone/>
              <a:defRPr/>
            </a:pPr>
            <a:endParaRPr lang="en-GB" altLang="en-US" dirty="0">
              <a:solidFill>
                <a:srgbClr val="0070C0"/>
              </a:solidFill>
            </a:endParaRPr>
          </a:p>
        </p:txBody>
      </p:sp>
      <p:pic>
        <p:nvPicPr>
          <p:cNvPr id="64516" name="Picture 7" descr="MCPE01561_0000[1]">
            <a:extLst>
              <a:ext uri="{FF2B5EF4-FFF2-40B4-BE49-F238E27FC236}">
                <a16:creationId xmlns:a16="http://schemas.microsoft.com/office/drawing/2014/main" id="{58D873DA-C79B-4D49-A256-68A62ED3FB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326" y="4941889"/>
            <a:ext cx="1871663" cy="124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>
            <a:extLst>
              <a:ext uri="{FF2B5EF4-FFF2-40B4-BE49-F238E27FC236}">
                <a16:creationId xmlns:a16="http://schemas.microsoft.com/office/drawing/2014/main" id="{A40E9066-3CC2-41D0-8700-F8FF9E98F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6669" y="857250"/>
            <a:ext cx="7886700" cy="5238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Evidence of competence</a:t>
            </a:r>
          </a:p>
        </p:txBody>
      </p:sp>
      <p:sp>
        <p:nvSpPr>
          <p:cNvPr id="65539" name="Content Placeholder 2">
            <a:extLst>
              <a:ext uri="{FF2B5EF4-FFF2-40B4-BE49-F238E27FC236}">
                <a16:creationId xmlns:a16="http://schemas.microsoft.com/office/drawing/2014/main" id="{83BF5AE8-A6EC-4F0F-8F92-09F365E872EF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924883" y="2017711"/>
            <a:ext cx="10058400" cy="405079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0" indent="0">
              <a:buNone/>
            </a:pPr>
            <a:r>
              <a:rPr lang="en-GB" altLang="en-US" sz="2800" dirty="0">
                <a:solidFill>
                  <a:srgbClr val="0070C0"/>
                </a:solidFill>
              </a:rPr>
              <a:t>Focus on </a:t>
            </a:r>
          </a:p>
          <a:p>
            <a:pPr marL="0" indent="0">
              <a:buNone/>
            </a:pPr>
            <a:r>
              <a:rPr lang="en-GB" altLang="en-US" sz="2800" dirty="0">
                <a:solidFill>
                  <a:srgbClr val="0070C0"/>
                </a:solidFill>
              </a:rPr>
              <a:t>assessment in Year 4</a:t>
            </a:r>
          </a:p>
          <a:p>
            <a:pPr marL="0" indent="0">
              <a:buNone/>
            </a:pPr>
            <a:endParaRPr lang="en-GB" altLang="en-US" dirty="0"/>
          </a:p>
        </p:txBody>
      </p:sp>
      <p:pic>
        <p:nvPicPr>
          <p:cNvPr id="65540" name="Picture 1">
            <a:extLst>
              <a:ext uri="{FF2B5EF4-FFF2-40B4-BE49-F238E27FC236}">
                <a16:creationId xmlns:a16="http://schemas.microsoft.com/office/drawing/2014/main" id="{FA2606C6-9CCF-4B54-8857-721B7877A1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1013" y="2939257"/>
            <a:ext cx="5400675" cy="197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0612E1F-0537-4E95-848C-97B956709476}"/>
              </a:ext>
            </a:extLst>
          </p:cNvPr>
          <p:cNvSpPr txBox="1"/>
          <p:nvPr/>
        </p:nvSpPr>
        <p:spPr>
          <a:xfrm>
            <a:off x="6096000" y="1703388"/>
            <a:ext cx="4432300" cy="508000"/>
          </a:xfrm>
          <a:prstGeom prst="rect">
            <a:avLst/>
          </a:prstGeom>
          <a:solidFill>
            <a:schemeClr val="accent4"/>
          </a:solidFill>
        </p:spPr>
        <p:txBody>
          <a:bodyPr wrap="none">
            <a:spAutoFit/>
          </a:bodyPr>
          <a:lstStyle/>
          <a:p>
            <a:pPr defTabSz="685800">
              <a:defRPr/>
            </a:pPr>
            <a:r>
              <a:rPr lang="en-GB" sz="1350" dirty="0">
                <a:solidFill>
                  <a:prstClr val="black"/>
                </a:solidFill>
                <a:latin typeface="Calibri" panose="020F0502020204030204"/>
              </a:rPr>
              <a:t>In action: Observation, targeted questioning and discussion. </a:t>
            </a:r>
          </a:p>
          <a:p>
            <a:pPr defTabSz="685800">
              <a:defRPr/>
            </a:pPr>
            <a:r>
              <a:rPr lang="en-GB" sz="1350" dirty="0">
                <a:solidFill>
                  <a:prstClr val="black"/>
                </a:solidFill>
                <a:latin typeface="Calibri" panose="020F0502020204030204"/>
              </a:rPr>
              <a:t>Documentation: Record-keeping and marking activity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99431B1-1E46-44D5-A1AB-30294F857F99}"/>
              </a:ext>
            </a:extLst>
          </p:cNvPr>
          <p:cNvCxnSpPr/>
          <p:nvPr/>
        </p:nvCxnSpPr>
        <p:spPr>
          <a:xfrm flipH="1">
            <a:off x="6419851" y="2125664"/>
            <a:ext cx="830263" cy="146208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6CFE80E3-762B-424A-A554-92040B1C7183}"/>
              </a:ext>
            </a:extLst>
          </p:cNvPr>
          <p:cNvSpPr txBox="1"/>
          <p:nvPr/>
        </p:nvSpPr>
        <p:spPr>
          <a:xfrm>
            <a:off x="8570913" y="2260600"/>
            <a:ext cx="1630362" cy="2686050"/>
          </a:xfrm>
          <a:prstGeom prst="rect">
            <a:avLst/>
          </a:prstGeom>
          <a:solidFill>
            <a:schemeClr val="accent4"/>
          </a:solidFill>
        </p:spPr>
        <p:txBody>
          <a:bodyPr>
            <a:spAutoFit/>
          </a:bodyPr>
          <a:lstStyle/>
          <a:p>
            <a:pPr defTabSz="685800">
              <a:defRPr/>
            </a:pPr>
            <a:r>
              <a:rPr lang="en-GB" sz="1350" dirty="0">
                <a:solidFill>
                  <a:prstClr val="black"/>
                </a:solidFill>
                <a:latin typeface="Calibri" panose="020F0502020204030204"/>
              </a:rPr>
              <a:t>In action: immediate feedback, dialogue and questioning with learner; self-assessment practices. Documentation: Using LI and SC to inform comments on marked work, noting strengths and targets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6B92350-8196-4886-8CE0-0B71BBC1E79C}"/>
              </a:ext>
            </a:extLst>
          </p:cNvPr>
          <p:cNvCxnSpPr/>
          <p:nvPr/>
        </p:nvCxnSpPr>
        <p:spPr>
          <a:xfrm flipH="1">
            <a:off x="7683501" y="3067051"/>
            <a:ext cx="887413" cy="103981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A875FC9A-7007-433E-A723-55763FBD7ACB}"/>
              </a:ext>
            </a:extLst>
          </p:cNvPr>
          <p:cNvSpPr txBox="1"/>
          <p:nvPr/>
        </p:nvSpPr>
        <p:spPr>
          <a:xfrm>
            <a:off x="7024688" y="4840289"/>
            <a:ext cx="3289300" cy="15462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defTabSz="685800">
              <a:defRPr/>
            </a:pPr>
            <a:r>
              <a:rPr lang="en-GB" sz="1350" dirty="0">
                <a:solidFill>
                  <a:prstClr val="black"/>
                </a:solidFill>
                <a:latin typeface="Calibri" panose="020F0502020204030204"/>
              </a:rPr>
              <a:t>‘</a:t>
            </a:r>
            <a:r>
              <a:rPr lang="en-GB" sz="1350" dirty="0">
                <a:solidFill>
                  <a:srgbClr val="FF0000"/>
                </a:solidFill>
                <a:latin typeface="Calibri" panose="020F0502020204030204"/>
              </a:rPr>
              <a:t>knowledge</a:t>
            </a:r>
            <a:r>
              <a:rPr lang="en-GB" sz="1350" dirty="0">
                <a:solidFill>
                  <a:prstClr val="black"/>
                </a:solidFill>
                <a:latin typeface="Calibri" panose="020F0502020204030204"/>
              </a:rPr>
              <a:t> of </a:t>
            </a:r>
            <a:r>
              <a:rPr lang="en-GB" sz="1350" dirty="0" err="1">
                <a:solidFill>
                  <a:prstClr val="black"/>
                </a:solidFill>
                <a:latin typeface="Calibri" panose="020F0502020204030204"/>
              </a:rPr>
              <a:t>ipsative</a:t>
            </a:r>
            <a:r>
              <a:rPr lang="en-GB" sz="1350" dirty="0">
                <a:solidFill>
                  <a:prstClr val="black"/>
                </a:solidFill>
                <a:latin typeface="Calibri" panose="020F0502020204030204"/>
              </a:rPr>
              <a:t>, formative and summative assessments’ e.g. IEPs, grouping strategies </a:t>
            </a:r>
          </a:p>
          <a:p>
            <a:pPr defTabSz="685800">
              <a:defRPr/>
            </a:pPr>
            <a:r>
              <a:rPr lang="en-GB" sz="1350" dirty="0">
                <a:solidFill>
                  <a:prstClr val="black"/>
                </a:solidFill>
                <a:latin typeface="Calibri" panose="020F0502020204030204"/>
              </a:rPr>
              <a:t>Documentation: pre-placement data gathering (assessment portfolio), planners and weekly evaluations, marked work, testing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EE06B7E-339A-4714-8A77-1F8EAC078B9F}"/>
              </a:ext>
            </a:extLst>
          </p:cNvPr>
          <p:cNvCxnSpPr/>
          <p:nvPr/>
        </p:nvCxnSpPr>
        <p:spPr>
          <a:xfrm flipH="1" flipV="1">
            <a:off x="6896101" y="4352926"/>
            <a:ext cx="1008063" cy="77311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6D2F3AA2-7516-40C0-AEDA-BAF85C86C028}"/>
              </a:ext>
            </a:extLst>
          </p:cNvPr>
          <p:cNvSpPr txBox="1"/>
          <p:nvPr/>
        </p:nvSpPr>
        <p:spPr>
          <a:xfrm>
            <a:off x="3021013" y="5099051"/>
            <a:ext cx="3262312" cy="7143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defTabSz="685800">
              <a:defRPr/>
            </a:pPr>
            <a:r>
              <a:rPr lang="en-GB" sz="1350" dirty="0">
                <a:solidFill>
                  <a:srgbClr val="FF0000"/>
                </a:solidFill>
                <a:latin typeface="Calibri" panose="020F0502020204030204"/>
              </a:rPr>
              <a:t>‘Uses</a:t>
            </a:r>
            <a:r>
              <a:rPr lang="en-GB" sz="135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GB" sz="1350" dirty="0" err="1">
                <a:solidFill>
                  <a:prstClr val="black"/>
                </a:solidFill>
                <a:latin typeface="Calibri" panose="020F0502020204030204"/>
              </a:rPr>
              <a:t>ipsative</a:t>
            </a:r>
            <a:r>
              <a:rPr lang="en-GB" sz="1350" dirty="0">
                <a:solidFill>
                  <a:prstClr val="black"/>
                </a:solidFill>
                <a:latin typeface="Calibri" panose="020F0502020204030204"/>
              </a:rPr>
              <a:t>, formative and summative assessments’ e.g. lesson planning (schemes and planners), evaluations, re-grouping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9A6224D-F4B5-427B-82C7-76CF3DF4CA98}"/>
              </a:ext>
            </a:extLst>
          </p:cNvPr>
          <p:cNvCxnSpPr/>
          <p:nvPr/>
        </p:nvCxnSpPr>
        <p:spPr>
          <a:xfrm flipH="1">
            <a:off x="4241801" y="4738688"/>
            <a:ext cx="1425575" cy="36036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>
            <a:extLst>
              <a:ext uri="{FF2B5EF4-FFF2-40B4-BE49-F238E27FC236}">
                <a16:creationId xmlns:a16="http://schemas.microsoft.com/office/drawing/2014/main" id="{6F460F97-274E-48A5-BE2E-F212F57A0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4113" y="642939"/>
            <a:ext cx="7467600" cy="120173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GB" altLang="en-US" sz="3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Mainstream schools ONLY:</a:t>
            </a:r>
            <a:br>
              <a:rPr lang="en-GB" altLang="en-US" sz="3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Portfolio of Assessment Evidence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F13FC8-7C19-4726-A6D9-18B6E965D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79650" y="2133600"/>
            <a:ext cx="6832600" cy="4248150"/>
          </a:xfrm>
        </p:spPr>
        <p:txBody>
          <a:bodyPr rtlCol="0">
            <a:normAutofit fontScale="92500"/>
          </a:bodyPr>
          <a:lstStyle/>
          <a:p>
            <a:pPr marL="273044" indent="-273044">
              <a:defRPr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Examples of evidence: 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Your evaluations, your lesson plans, your annotated schemes (online);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Examples of pupils’ marked work focusing on feed-back and feed-forward e.g. 2 stars and a wish. Think about comments!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Record of formal training with CCEA on levelling in numeracy and communication;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Examples of monitoring - records of marks e.g. weekly spelling test scores;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homeworks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Running records of reading groups;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Play/activity-based learning observations (photos and post-it notes);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Use of pre-existing data and information: ask about levels; PLPs; discussions with class teacher (written-up)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Evidence of peer assessment (group work), self-assessment (lesson plans; photographs</a:t>
            </a:r>
            <a:r>
              <a:rPr lang="en-GB" dirty="0"/>
              <a:t>)</a:t>
            </a:r>
          </a:p>
          <a:p>
            <a:pPr marL="273044" indent="-273044">
              <a:defRPr/>
            </a:pPr>
            <a:endParaRPr lang="en-GB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16768D0-C55F-41F6-924E-3A45B0DF26E0}"/>
              </a:ext>
            </a:extLst>
          </p:cNvPr>
          <p:cNvSpPr/>
          <p:nvPr/>
        </p:nvSpPr>
        <p:spPr>
          <a:xfrm>
            <a:off x="1492250" y="860425"/>
            <a:ext cx="9175750" cy="1104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en-GB" sz="1350">
              <a:solidFill>
                <a:prstClr val="white"/>
              </a:solidFill>
            </a:endParaRPr>
          </a:p>
        </p:txBody>
      </p:sp>
      <p:pic>
        <p:nvPicPr>
          <p:cNvPr id="68611" name="Picture 8">
            <a:extLst>
              <a:ext uri="{FF2B5EF4-FFF2-40B4-BE49-F238E27FC236}">
                <a16:creationId xmlns:a16="http://schemas.microsoft.com/office/drawing/2014/main" id="{2114978D-F53A-4C94-9533-CB47442125B4}"/>
              </a:ext>
            </a:extLst>
          </p:cNvPr>
          <p:cNvPicPr>
            <a:picLocks noChangeAspect="1"/>
          </p:cNvPicPr>
          <p:nvPr/>
        </p:nvPicPr>
        <p:blipFill>
          <a:blip r:embed="rId3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3953" y="428625"/>
            <a:ext cx="2335213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2" name="TextBox 10">
            <a:extLst>
              <a:ext uri="{FF2B5EF4-FFF2-40B4-BE49-F238E27FC236}">
                <a16:creationId xmlns:a16="http://schemas.microsoft.com/office/drawing/2014/main" id="{F2CE1E26-F24B-4DFC-95D7-536196E6EB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2114" y="1063625"/>
            <a:ext cx="6448425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700">
                <a:solidFill>
                  <a:srgbClr val="4596A1"/>
                </a:solidFill>
                <a:latin typeface="Franklin Gothic Demi" panose="020B0703020102020204" pitchFamily="34" charset="0"/>
              </a:rPr>
              <a:t>Creating your file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B18C06-9F69-4D4C-85B3-F4E1DEB12D74}"/>
              </a:ext>
            </a:extLst>
          </p:cNvPr>
          <p:cNvSpPr txBox="1"/>
          <p:nvPr/>
        </p:nvSpPr>
        <p:spPr>
          <a:xfrm>
            <a:off x="653026" y="2168525"/>
            <a:ext cx="4484155" cy="2585323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For Mainstream students a hard copy assessment evidence folder should contain two case studies with evidence of monitoring and evaluation of whole class pupil progress pupil progress and two case study pupils.</a:t>
            </a:r>
          </a:p>
          <a:p>
            <a:pPr defTabSz="685800">
              <a:defRPr/>
            </a:pPr>
            <a:endParaRPr lang="en-GB" dirty="0">
              <a:solidFill>
                <a:prstClr val="black"/>
              </a:solidFill>
              <a:latin typeface="Calibri" panose="020F0502020204030204"/>
            </a:endParaRPr>
          </a:p>
          <a:p>
            <a:pPr defTabSz="685800"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For Special School students, only a hard copy Case studies folder is required.</a:t>
            </a:r>
          </a:p>
          <a:p>
            <a:pPr defTabSz="685800">
              <a:defRPr/>
            </a:pPr>
            <a:endParaRPr lang="en-GB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1C6E179-CAB4-46EF-AAE3-AB1730B83CC5}"/>
              </a:ext>
            </a:extLst>
          </p:cNvPr>
          <p:cNvSpPr txBox="1"/>
          <p:nvPr/>
        </p:nvSpPr>
        <p:spPr>
          <a:xfrm>
            <a:off x="5559086" y="1317625"/>
            <a:ext cx="6094003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Mainstream</a:t>
            </a:r>
          </a:p>
          <a:p>
            <a:r>
              <a:rPr lang="en-US" sz="1600" dirty="0"/>
              <a:t>Whole class evidence: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Groupings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Differentiation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Examples of pupil work has been annotated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Examples of how pupil progress is monitored</a:t>
            </a:r>
          </a:p>
          <a:p>
            <a:r>
              <a:rPr lang="en-US" sz="1600" dirty="0"/>
              <a:t>Case studies: 1 and 2 ( separate sections in your file)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How work has been linked to PLPs/ targets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Written/ produced/ photographic evidence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 monitoring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Post-SBW summary of progress – how effective was your planning?</a:t>
            </a:r>
          </a:p>
          <a:p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6050D26-28E7-4615-B232-762017A3175C}"/>
              </a:ext>
            </a:extLst>
          </p:cNvPr>
          <p:cNvSpPr txBox="1"/>
          <p:nvPr/>
        </p:nvSpPr>
        <p:spPr>
          <a:xfrm>
            <a:off x="5559087" y="4538949"/>
            <a:ext cx="574421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Special School</a:t>
            </a:r>
          </a:p>
          <a:p>
            <a:r>
              <a:rPr lang="en-US" sz="1600" dirty="0"/>
              <a:t>Up to 7 case studies: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How work has been linked to PLPs/ targets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Written/ produced/ photographic evidence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Dated monitoring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Post-SBW summary of progress – how effective was your planning?</a:t>
            </a:r>
          </a:p>
        </p:txBody>
      </p:sp>
    </p:spTree>
  </p:cSld>
  <p:clrMapOvr>
    <a:masterClrMapping/>
  </p:clrMapOvr>
  <p:transition spd="slow" advTm="665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>
            <a:extLst>
              <a:ext uri="{FF2B5EF4-FFF2-40B4-BE49-F238E27FC236}">
                <a16:creationId xmlns:a16="http://schemas.microsoft.com/office/drawing/2014/main" id="{7645D589-B7BB-4C5D-ABD4-5B89D2DCE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4113" y="642939"/>
            <a:ext cx="7467600" cy="120173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GB" altLang="en-US" sz="3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students:</a:t>
            </a:r>
            <a:br>
              <a:rPr lang="en-GB" altLang="en-US" sz="3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Portfolio of Assessment Evidence – case studies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2AA0A5-1464-4A20-8894-22BB9E0C7F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8213" y="2060575"/>
            <a:ext cx="7416800" cy="4248150"/>
          </a:xfrm>
        </p:spPr>
        <p:txBody>
          <a:bodyPr rtlCol="0">
            <a:normAutofit lnSpcReduction="10000"/>
          </a:bodyPr>
          <a:lstStyle/>
          <a:p>
            <a:pPr marL="0" indent="0">
              <a:buNone/>
              <a:defRPr/>
            </a:pPr>
            <a:r>
              <a:rPr lang="en-GB" b="1" dirty="0"/>
              <a:t>Case studies containing:</a:t>
            </a:r>
          </a:p>
          <a:p>
            <a:pPr>
              <a:defRPr/>
            </a:pPr>
            <a:r>
              <a:rPr lang="en-US" dirty="0"/>
              <a:t>Individual pupil profiles</a:t>
            </a:r>
            <a:endParaRPr lang="en-GB" dirty="0"/>
          </a:p>
          <a:p>
            <a:pPr>
              <a:defRPr/>
            </a:pPr>
            <a:r>
              <a:rPr lang="en-US" dirty="0"/>
              <a:t>Individualised targets based upon PLPs and linked to relevant assessment criteria e.g. Key stage markers/ Q Skills/Pre-requisite skills</a:t>
            </a:r>
            <a:endParaRPr lang="en-GB" dirty="0"/>
          </a:p>
          <a:p>
            <a:pPr>
              <a:defRPr/>
            </a:pPr>
            <a:r>
              <a:rPr lang="en-US" dirty="0"/>
              <a:t>Evidence of the tracking of pupil progress against set targets</a:t>
            </a:r>
            <a:endParaRPr lang="en-GB" dirty="0"/>
          </a:p>
          <a:p>
            <a:pPr>
              <a:defRPr/>
            </a:pPr>
            <a:r>
              <a:rPr lang="en-US" dirty="0"/>
              <a:t>Evidence from children’s work. This may include photographic evidence.</a:t>
            </a:r>
            <a:endParaRPr lang="en-GB" dirty="0"/>
          </a:p>
          <a:p>
            <a:pPr>
              <a:defRPr/>
            </a:pPr>
            <a:r>
              <a:rPr lang="en-US" dirty="0"/>
              <a:t>Annotations/amendments to Medium term/ 7-weekly planner/ weekly/daily planner in response to learning observed.</a:t>
            </a:r>
            <a:endParaRPr lang="en-GB" dirty="0"/>
          </a:p>
          <a:p>
            <a:pPr marL="0" indent="0">
              <a:buNone/>
              <a:defRPr/>
            </a:pPr>
            <a:r>
              <a:rPr lang="en-US" dirty="0"/>
              <a:t> </a:t>
            </a:r>
            <a:endParaRPr lang="en-GB" dirty="0"/>
          </a:p>
          <a:p>
            <a:pPr marL="273044" indent="-273044">
              <a:defRPr/>
            </a:pPr>
            <a:endParaRPr lang="en-GB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D69A69E-A277-4BAF-A4DE-7D439D8827AA}"/>
              </a:ext>
            </a:extLst>
          </p:cNvPr>
          <p:cNvSpPr/>
          <p:nvPr/>
        </p:nvSpPr>
        <p:spPr>
          <a:xfrm>
            <a:off x="1492250" y="860425"/>
            <a:ext cx="9175750" cy="1104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en-GB" sz="1350">
              <a:solidFill>
                <a:prstClr val="white"/>
              </a:solidFill>
            </a:endParaRPr>
          </a:p>
        </p:txBody>
      </p:sp>
      <p:pic>
        <p:nvPicPr>
          <p:cNvPr id="73731" name="Picture 8">
            <a:extLst>
              <a:ext uri="{FF2B5EF4-FFF2-40B4-BE49-F238E27FC236}">
                <a16:creationId xmlns:a16="http://schemas.microsoft.com/office/drawing/2014/main" id="{A706B030-9CDE-4EB6-84EE-1C8C3CAA92FB}"/>
              </a:ext>
            </a:extLst>
          </p:cNvPr>
          <p:cNvPicPr>
            <a:picLocks noChangeAspect="1"/>
          </p:cNvPicPr>
          <p:nvPr/>
        </p:nvPicPr>
        <p:blipFill>
          <a:blip r:embed="rId3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2426" y="1092200"/>
            <a:ext cx="2335213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2" name="TextBox 10">
            <a:extLst>
              <a:ext uri="{FF2B5EF4-FFF2-40B4-BE49-F238E27FC236}">
                <a16:creationId xmlns:a16="http://schemas.microsoft.com/office/drawing/2014/main" id="{5280A1CD-5F2A-4A6C-9F89-2E5627019E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2114" y="1063625"/>
            <a:ext cx="6448425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700">
                <a:solidFill>
                  <a:srgbClr val="4596A1"/>
                </a:solidFill>
                <a:latin typeface="Franklin Gothic Demi" panose="020B0703020102020204" pitchFamily="34" charset="0"/>
              </a:rPr>
              <a:t>Creating your file</a:t>
            </a:r>
          </a:p>
        </p:txBody>
      </p:sp>
      <p:sp>
        <p:nvSpPr>
          <p:cNvPr id="73733" name="TextBox 5">
            <a:extLst>
              <a:ext uri="{FF2B5EF4-FFF2-40B4-BE49-F238E27FC236}">
                <a16:creationId xmlns:a16="http://schemas.microsoft.com/office/drawing/2014/main" id="{7B33BED9-3546-4F61-A441-764A2C94A8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5664" y="1117600"/>
            <a:ext cx="3222625" cy="369888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800">
                <a:solidFill>
                  <a:srgbClr val="000000"/>
                </a:solidFill>
                <a:latin typeface="Calibri" panose="020F0502020204030204" pitchFamily="34" charset="0"/>
              </a:rPr>
              <a:t>Individual case study files</a:t>
            </a:r>
          </a:p>
        </p:txBody>
      </p:sp>
      <p:pic>
        <p:nvPicPr>
          <p:cNvPr id="73734" name="Picture 2">
            <a:extLst>
              <a:ext uri="{FF2B5EF4-FFF2-40B4-BE49-F238E27FC236}">
                <a16:creationId xmlns:a16="http://schemas.microsoft.com/office/drawing/2014/main" id="{68048931-4E09-4836-B008-EE4F80B7F9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93" t="21272" r="17165" b="8788"/>
          <a:stretch>
            <a:fillRect/>
          </a:stretch>
        </p:blipFill>
        <p:spPr bwMode="auto">
          <a:xfrm>
            <a:off x="2782888" y="1854200"/>
            <a:ext cx="6265862" cy="429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6650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A3C4283AF26F344AFA54E175B197BF3" ma:contentTypeVersion="18" ma:contentTypeDescription="Create a new document." ma:contentTypeScope="" ma:versionID="9863dac381412034d7f7e5588eaca369">
  <xsd:schema xmlns:xsd="http://www.w3.org/2001/XMLSchema" xmlns:xs="http://www.w3.org/2001/XMLSchema" xmlns:p="http://schemas.microsoft.com/office/2006/metadata/properties" xmlns:ns3="8b3928bd-f340-4458-9d2a-427247963318" xmlns:ns4="3df14833-5241-4754-ac40-c590fcdb9c73" targetNamespace="http://schemas.microsoft.com/office/2006/metadata/properties" ma:root="true" ma:fieldsID="056d2be5b3cc06ca41719d82dac93d59" ns3:_="" ns4:_="">
    <xsd:import namespace="8b3928bd-f340-4458-9d2a-427247963318"/>
    <xsd:import namespace="3df14833-5241-4754-ac40-c590fcdb9c73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DateTaken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ServiceLocation" minOccurs="0"/>
                <xsd:element ref="ns4:MediaLengthInSeconds" minOccurs="0"/>
                <xsd:element ref="ns4:MediaServiceObjectDetectorVersions" minOccurs="0"/>
                <xsd:element ref="ns4:MediaServiceSystemTags" minOccurs="0"/>
                <xsd:element ref="ns4:_activity" minOccurs="0"/>
                <xsd:element ref="ns4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3928bd-f340-4458-9d2a-42724796331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f14833-5241-4754-ac40-c590fcdb9c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MediaServiceObjectDetectorVersions" ma:index="2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23" nillable="true" ma:displayName="MediaServiceSystemTags" ma:hidden="true" ma:internalName="MediaServiceSystemTags" ma:readOnly="true">
      <xsd:simpleType>
        <xsd:restriction base="dms:Note"/>
      </xsd:simpleType>
    </xsd:element>
    <xsd:element name="_activity" ma:index="24" nillable="true" ma:displayName="_activity" ma:hidden="true" ma:internalName="_activity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3df14833-5241-4754-ac40-c590fcdb9c73" xsi:nil="true"/>
  </documentManagement>
</p:properties>
</file>

<file path=customXml/itemProps1.xml><?xml version="1.0" encoding="utf-8"?>
<ds:datastoreItem xmlns:ds="http://schemas.openxmlformats.org/officeDocument/2006/customXml" ds:itemID="{B1C5B55E-4F83-430F-B4DF-CF6AE1C70CD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8BC7F01-58AF-4ED1-9F87-7DD089F288B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b3928bd-f340-4458-9d2a-427247963318"/>
    <ds:schemaRef ds:uri="3df14833-5241-4754-ac40-c590fcdb9c7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DED5424-FDC5-4BE7-8A33-45C279057C02}">
  <ds:schemaRefs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3df14833-5241-4754-ac40-c590fcdb9c73"/>
    <ds:schemaRef ds:uri="8b3928bd-f340-4458-9d2a-427247963318"/>
    <ds:schemaRef ds:uri="http://www.w3.org/XML/1998/namespace"/>
    <ds:schemaRef ds:uri="http://purl.org/dc/dcmitype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1584</TotalTime>
  <Words>867</Words>
  <Application>Microsoft Office PowerPoint</Application>
  <PresentationFormat>Widescreen</PresentationFormat>
  <Paragraphs>98</Paragraphs>
  <Slides>16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Franklin Gothic Demi</vt:lpstr>
      <vt:lpstr>Rockwell</vt:lpstr>
      <vt:lpstr>Rockwell Condensed</vt:lpstr>
      <vt:lpstr>Wingdings</vt:lpstr>
      <vt:lpstr>Wood Type</vt:lpstr>
      <vt:lpstr>Assessment EXPECTATIONS AND  practices</vt:lpstr>
      <vt:lpstr>Consolidation of educational and curricular knowledge </vt:lpstr>
      <vt:lpstr>Year 4 SBW</vt:lpstr>
      <vt:lpstr>Reflective Dialogue</vt:lpstr>
      <vt:lpstr>Evidence of competence</vt:lpstr>
      <vt:lpstr>Mainstream schools ONLY: Portfolio of Assessment Evidence</vt:lpstr>
      <vt:lpstr>PowerPoint Presentation</vt:lpstr>
      <vt:lpstr>All students: Portfolio of Assessment Evidence – case studies</vt:lpstr>
      <vt:lpstr>PowerPoint Presentation</vt:lpstr>
      <vt:lpstr>PowerPoint Presentation</vt:lpstr>
      <vt:lpstr>Evaluation of their teaching and learning of pupil: collectively and individually </vt:lpstr>
      <vt:lpstr>Evaluation of their teaching and learning of pupils: collectively and individually </vt:lpstr>
      <vt:lpstr>Evaluation of their teaching and learning of pupils: collectively and individually </vt:lpstr>
      <vt:lpstr>Evaluation of their teaching and learning of pupils: collectively and individually</vt:lpstr>
      <vt:lpstr>Self- reflection: personal and professional development  </vt:lpstr>
      <vt:lpstr>Self- reflection; personal and professional development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Beck, Gillian</dc:creator>
  <cp:lastModifiedBy>Beck, Gillian</cp:lastModifiedBy>
  <cp:revision>11</cp:revision>
  <dcterms:created xsi:type="dcterms:W3CDTF">2024-01-29T16:22:01Z</dcterms:created>
  <dcterms:modified xsi:type="dcterms:W3CDTF">2025-11-26T10:43:50Z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0x010100EA3C4283AF26F344AFA54E175B197BF3</vt:lpwstr>
  </property>
</Properties>
</file>